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0"/>
  </p:notesMasterIdLst>
  <p:sldIdLst>
    <p:sldId id="280"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njD9U9vCEj9z77hwhchBiUMxG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i" initials="A" lastIdx="1" clrIdx="0">
    <p:extLst>
      <p:ext uri="{19B8F6BF-5375-455C-9EA6-DF929625EA0E}">
        <p15:presenceInfo xmlns:p15="http://schemas.microsoft.com/office/powerpoint/2012/main" userId="And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51" autoAdjust="0"/>
  </p:normalViewPr>
  <p:slideViewPr>
    <p:cSldViewPr snapToGrid="0">
      <p:cViewPr varScale="1">
        <p:scale>
          <a:sx n="81" d="100"/>
          <a:sy n="81" d="100"/>
        </p:scale>
        <p:origin x="96"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Petersson" userId="9834200b-a3a7-4123-87f9-c9c749576d17" providerId="ADAL" clId="{FD685611-9DB6-45F1-BA20-DA41B065E492}"/>
    <pc:docChg chg="custSel modSld">
      <pc:chgData name="Anna Petersson" userId="9834200b-a3a7-4123-87f9-c9c749576d17" providerId="ADAL" clId="{FD685611-9DB6-45F1-BA20-DA41B065E492}" dt="2021-08-18T10:28:59.432" v="602" actId="207"/>
      <pc:docMkLst>
        <pc:docMk/>
      </pc:docMkLst>
      <pc:sldChg chg="modSp">
        <pc:chgData name="Anna Petersson" userId="9834200b-a3a7-4123-87f9-c9c749576d17" providerId="ADAL" clId="{FD685611-9DB6-45F1-BA20-DA41B065E492}" dt="2021-08-18T09:21:16.773" v="0"/>
        <pc:sldMkLst>
          <pc:docMk/>
          <pc:sldMk cId="0" sldId="258"/>
        </pc:sldMkLst>
        <pc:spChg chg="mod">
          <ac:chgData name="Anna Petersson" userId="9834200b-a3a7-4123-87f9-c9c749576d17" providerId="ADAL" clId="{FD685611-9DB6-45F1-BA20-DA41B065E492}" dt="2021-08-18T09:21:16.773" v="0"/>
          <ac:spMkLst>
            <pc:docMk/>
            <pc:sldMk cId="0" sldId="258"/>
            <ac:spMk id="105" creationId="{00000000-0000-0000-0000-000000000000}"/>
          </ac:spMkLst>
        </pc:spChg>
      </pc:sldChg>
      <pc:sldChg chg="modSp">
        <pc:chgData name="Anna Petersson" userId="9834200b-a3a7-4123-87f9-c9c749576d17" providerId="ADAL" clId="{FD685611-9DB6-45F1-BA20-DA41B065E492}" dt="2021-08-18T09:22:25.426" v="3"/>
        <pc:sldMkLst>
          <pc:docMk/>
          <pc:sldMk cId="0" sldId="259"/>
        </pc:sldMkLst>
        <pc:spChg chg="mod">
          <ac:chgData name="Anna Petersson" userId="9834200b-a3a7-4123-87f9-c9c749576d17" providerId="ADAL" clId="{FD685611-9DB6-45F1-BA20-DA41B065E492}" dt="2021-08-18T09:22:25.426" v="3"/>
          <ac:spMkLst>
            <pc:docMk/>
            <pc:sldMk cId="0" sldId="259"/>
            <ac:spMk id="112" creationId="{00000000-0000-0000-0000-000000000000}"/>
          </ac:spMkLst>
        </pc:spChg>
        <pc:spChg chg="mod">
          <ac:chgData name="Anna Petersson" userId="9834200b-a3a7-4123-87f9-c9c749576d17" providerId="ADAL" clId="{FD685611-9DB6-45F1-BA20-DA41B065E492}" dt="2021-08-18T09:22:09.087" v="2"/>
          <ac:spMkLst>
            <pc:docMk/>
            <pc:sldMk cId="0" sldId="259"/>
            <ac:spMk id="113" creationId="{00000000-0000-0000-0000-000000000000}"/>
          </ac:spMkLst>
        </pc:spChg>
        <pc:spChg chg="mod">
          <ac:chgData name="Anna Petersson" userId="9834200b-a3a7-4123-87f9-c9c749576d17" providerId="ADAL" clId="{FD685611-9DB6-45F1-BA20-DA41B065E492}" dt="2021-08-18T09:22:00.647" v="1"/>
          <ac:spMkLst>
            <pc:docMk/>
            <pc:sldMk cId="0" sldId="259"/>
            <ac:spMk id="115" creationId="{00000000-0000-0000-0000-000000000000}"/>
          </ac:spMkLst>
        </pc:spChg>
      </pc:sldChg>
      <pc:sldChg chg="modSp">
        <pc:chgData name="Anna Petersson" userId="9834200b-a3a7-4123-87f9-c9c749576d17" providerId="ADAL" clId="{FD685611-9DB6-45F1-BA20-DA41B065E492}" dt="2021-08-18T09:24:10.317" v="7"/>
        <pc:sldMkLst>
          <pc:docMk/>
          <pc:sldMk cId="0" sldId="260"/>
        </pc:sldMkLst>
        <pc:spChg chg="mod">
          <ac:chgData name="Anna Petersson" userId="9834200b-a3a7-4123-87f9-c9c749576d17" providerId="ADAL" clId="{FD685611-9DB6-45F1-BA20-DA41B065E492}" dt="2021-08-18T09:23:13.039" v="4"/>
          <ac:spMkLst>
            <pc:docMk/>
            <pc:sldMk cId="0" sldId="260"/>
            <ac:spMk id="121" creationId="{00000000-0000-0000-0000-000000000000}"/>
          </ac:spMkLst>
        </pc:spChg>
        <pc:spChg chg="mod">
          <ac:chgData name="Anna Petersson" userId="9834200b-a3a7-4123-87f9-c9c749576d17" providerId="ADAL" clId="{FD685611-9DB6-45F1-BA20-DA41B065E492}" dt="2021-08-18T09:23:35.662" v="5"/>
          <ac:spMkLst>
            <pc:docMk/>
            <pc:sldMk cId="0" sldId="260"/>
            <ac:spMk id="122" creationId="{00000000-0000-0000-0000-000000000000}"/>
          </ac:spMkLst>
        </pc:spChg>
        <pc:spChg chg="mod">
          <ac:chgData name="Anna Petersson" userId="9834200b-a3a7-4123-87f9-c9c749576d17" providerId="ADAL" clId="{FD685611-9DB6-45F1-BA20-DA41B065E492}" dt="2021-08-18T09:23:46.465" v="6"/>
          <ac:spMkLst>
            <pc:docMk/>
            <pc:sldMk cId="0" sldId="260"/>
            <ac:spMk id="123" creationId="{00000000-0000-0000-0000-000000000000}"/>
          </ac:spMkLst>
        </pc:spChg>
        <pc:spChg chg="mod">
          <ac:chgData name="Anna Petersson" userId="9834200b-a3a7-4123-87f9-c9c749576d17" providerId="ADAL" clId="{FD685611-9DB6-45F1-BA20-DA41B065E492}" dt="2021-08-18T09:24:10.317" v="7"/>
          <ac:spMkLst>
            <pc:docMk/>
            <pc:sldMk cId="0" sldId="260"/>
            <ac:spMk id="124" creationId="{00000000-0000-0000-0000-000000000000}"/>
          </ac:spMkLst>
        </pc:spChg>
      </pc:sldChg>
      <pc:sldChg chg="modSp">
        <pc:chgData name="Anna Petersson" userId="9834200b-a3a7-4123-87f9-c9c749576d17" providerId="ADAL" clId="{FD685611-9DB6-45F1-BA20-DA41B065E492}" dt="2021-08-18T09:24:42.289" v="9"/>
        <pc:sldMkLst>
          <pc:docMk/>
          <pc:sldMk cId="0" sldId="261"/>
        </pc:sldMkLst>
        <pc:spChg chg="mod">
          <ac:chgData name="Anna Petersson" userId="9834200b-a3a7-4123-87f9-c9c749576d17" providerId="ADAL" clId="{FD685611-9DB6-45F1-BA20-DA41B065E492}" dt="2021-08-18T09:24:24.706" v="8"/>
          <ac:spMkLst>
            <pc:docMk/>
            <pc:sldMk cId="0" sldId="261"/>
            <ac:spMk id="130" creationId="{00000000-0000-0000-0000-000000000000}"/>
          </ac:spMkLst>
        </pc:spChg>
        <pc:spChg chg="mod">
          <ac:chgData name="Anna Petersson" userId="9834200b-a3a7-4123-87f9-c9c749576d17" providerId="ADAL" clId="{FD685611-9DB6-45F1-BA20-DA41B065E492}" dt="2021-08-18T09:24:42.289" v="9"/>
          <ac:spMkLst>
            <pc:docMk/>
            <pc:sldMk cId="0" sldId="261"/>
            <ac:spMk id="131" creationId="{00000000-0000-0000-0000-000000000000}"/>
          </ac:spMkLst>
        </pc:spChg>
      </pc:sldChg>
      <pc:sldChg chg="modSp">
        <pc:chgData name="Anna Petersson" userId="9834200b-a3a7-4123-87f9-c9c749576d17" providerId="ADAL" clId="{FD685611-9DB6-45F1-BA20-DA41B065E492}" dt="2021-08-18T09:27:39.231" v="26" actId="20577"/>
        <pc:sldMkLst>
          <pc:docMk/>
          <pc:sldMk cId="0" sldId="262"/>
        </pc:sldMkLst>
        <pc:spChg chg="mod">
          <ac:chgData name="Anna Petersson" userId="9834200b-a3a7-4123-87f9-c9c749576d17" providerId="ADAL" clId="{FD685611-9DB6-45F1-BA20-DA41B065E492}" dt="2021-08-18T09:26:27.540" v="10"/>
          <ac:spMkLst>
            <pc:docMk/>
            <pc:sldMk cId="0" sldId="262"/>
            <ac:spMk id="137" creationId="{00000000-0000-0000-0000-000000000000}"/>
          </ac:spMkLst>
        </pc:spChg>
        <pc:spChg chg="mod">
          <ac:chgData name="Anna Petersson" userId="9834200b-a3a7-4123-87f9-c9c749576d17" providerId="ADAL" clId="{FD685611-9DB6-45F1-BA20-DA41B065E492}" dt="2021-08-18T09:27:39.231" v="26" actId="20577"/>
          <ac:spMkLst>
            <pc:docMk/>
            <pc:sldMk cId="0" sldId="262"/>
            <ac:spMk id="138" creationId="{00000000-0000-0000-0000-000000000000}"/>
          </ac:spMkLst>
        </pc:spChg>
      </pc:sldChg>
      <pc:sldChg chg="modSp">
        <pc:chgData name="Anna Petersson" userId="9834200b-a3a7-4123-87f9-c9c749576d17" providerId="ADAL" clId="{FD685611-9DB6-45F1-BA20-DA41B065E492}" dt="2021-08-18T09:43:09.910" v="28"/>
        <pc:sldMkLst>
          <pc:docMk/>
          <pc:sldMk cId="0" sldId="263"/>
        </pc:sldMkLst>
        <pc:spChg chg="mod">
          <ac:chgData name="Anna Petersson" userId="9834200b-a3a7-4123-87f9-c9c749576d17" providerId="ADAL" clId="{FD685611-9DB6-45F1-BA20-DA41B065E492}" dt="2021-08-18T09:42:12.313" v="27"/>
          <ac:spMkLst>
            <pc:docMk/>
            <pc:sldMk cId="0" sldId="263"/>
            <ac:spMk id="144" creationId="{00000000-0000-0000-0000-000000000000}"/>
          </ac:spMkLst>
        </pc:spChg>
        <pc:spChg chg="mod">
          <ac:chgData name="Anna Petersson" userId="9834200b-a3a7-4123-87f9-c9c749576d17" providerId="ADAL" clId="{FD685611-9DB6-45F1-BA20-DA41B065E492}" dt="2021-08-18T09:43:09.910" v="28"/>
          <ac:spMkLst>
            <pc:docMk/>
            <pc:sldMk cId="0" sldId="263"/>
            <ac:spMk id="145" creationId="{00000000-0000-0000-0000-000000000000}"/>
          </ac:spMkLst>
        </pc:spChg>
      </pc:sldChg>
      <pc:sldChg chg="modSp">
        <pc:chgData name="Anna Petersson" userId="9834200b-a3a7-4123-87f9-c9c749576d17" providerId="ADAL" clId="{FD685611-9DB6-45F1-BA20-DA41B065E492}" dt="2021-08-18T09:46:10.876" v="142" actId="20577"/>
        <pc:sldMkLst>
          <pc:docMk/>
          <pc:sldMk cId="0" sldId="264"/>
        </pc:sldMkLst>
        <pc:spChg chg="mod">
          <ac:chgData name="Anna Petersson" userId="9834200b-a3a7-4123-87f9-c9c749576d17" providerId="ADAL" clId="{FD685611-9DB6-45F1-BA20-DA41B065E492}" dt="2021-08-18T09:44:50.832" v="49" actId="1076"/>
          <ac:spMkLst>
            <pc:docMk/>
            <pc:sldMk cId="0" sldId="264"/>
            <ac:spMk id="151" creationId="{00000000-0000-0000-0000-000000000000}"/>
          </ac:spMkLst>
        </pc:spChg>
        <pc:spChg chg="mod">
          <ac:chgData name="Anna Petersson" userId="9834200b-a3a7-4123-87f9-c9c749576d17" providerId="ADAL" clId="{FD685611-9DB6-45F1-BA20-DA41B065E492}" dt="2021-08-18T09:46:10.876" v="142" actId="20577"/>
          <ac:spMkLst>
            <pc:docMk/>
            <pc:sldMk cId="0" sldId="264"/>
            <ac:spMk id="152" creationId="{00000000-0000-0000-0000-000000000000}"/>
          </ac:spMkLst>
        </pc:spChg>
      </pc:sldChg>
      <pc:sldChg chg="modSp">
        <pc:chgData name="Anna Petersson" userId="9834200b-a3a7-4123-87f9-c9c749576d17" providerId="ADAL" clId="{FD685611-9DB6-45F1-BA20-DA41B065E492}" dt="2021-08-18T09:48:08.040" v="148" actId="20577"/>
        <pc:sldMkLst>
          <pc:docMk/>
          <pc:sldMk cId="0" sldId="265"/>
        </pc:sldMkLst>
        <pc:spChg chg="mod">
          <ac:chgData name="Anna Petersson" userId="9834200b-a3a7-4123-87f9-c9c749576d17" providerId="ADAL" clId="{FD685611-9DB6-45F1-BA20-DA41B065E492}" dt="2021-08-18T09:46:53.908" v="143"/>
          <ac:spMkLst>
            <pc:docMk/>
            <pc:sldMk cId="0" sldId="265"/>
            <ac:spMk id="158" creationId="{00000000-0000-0000-0000-000000000000}"/>
          </ac:spMkLst>
        </pc:spChg>
        <pc:spChg chg="mod">
          <ac:chgData name="Anna Petersson" userId="9834200b-a3a7-4123-87f9-c9c749576d17" providerId="ADAL" clId="{FD685611-9DB6-45F1-BA20-DA41B065E492}" dt="2021-08-18T09:48:08.040" v="148" actId="20577"/>
          <ac:spMkLst>
            <pc:docMk/>
            <pc:sldMk cId="0" sldId="265"/>
            <ac:spMk id="159" creationId="{00000000-0000-0000-0000-000000000000}"/>
          </ac:spMkLst>
        </pc:spChg>
      </pc:sldChg>
      <pc:sldChg chg="modSp">
        <pc:chgData name="Anna Petersson" userId="9834200b-a3a7-4123-87f9-c9c749576d17" providerId="ADAL" clId="{FD685611-9DB6-45F1-BA20-DA41B065E492}" dt="2021-08-18T09:49:12.462" v="162" actId="20577"/>
        <pc:sldMkLst>
          <pc:docMk/>
          <pc:sldMk cId="0" sldId="266"/>
        </pc:sldMkLst>
        <pc:spChg chg="mod">
          <ac:chgData name="Anna Petersson" userId="9834200b-a3a7-4123-87f9-c9c749576d17" providerId="ADAL" clId="{FD685611-9DB6-45F1-BA20-DA41B065E492}" dt="2021-08-18T09:48:46.535" v="149"/>
          <ac:spMkLst>
            <pc:docMk/>
            <pc:sldMk cId="0" sldId="266"/>
            <ac:spMk id="164" creationId="{00000000-0000-0000-0000-000000000000}"/>
          </ac:spMkLst>
        </pc:spChg>
        <pc:spChg chg="mod">
          <ac:chgData name="Anna Petersson" userId="9834200b-a3a7-4123-87f9-c9c749576d17" providerId="ADAL" clId="{FD685611-9DB6-45F1-BA20-DA41B065E492}" dt="2021-08-18T09:49:12.462" v="162" actId="20577"/>
          <ac:spMkLst>
            <pc:docMk/>
            <pc:sldMk cId="0" sldId="266"/>
            <ac:spMk id="165" creationId="{00000000-0000-0000-0000-000000000000}"/>
          </ac:spMkLst>
        </pc:spChg>
      </pc:sldChg>
      <pc:sldChg chg="modSp">
        <pc:chgData name="Anna Petersson" userId="9834200b-a3a7-4123-87f9-c9c749576d17" providerId="ADAL" clId="{FD685611-9DB6-45F1-BA20-DA41B065E492}" dt="2021-08-18T09:51:39.051" v="171"/>
        <pc:sldMkLst>
          <pc:docMk/>
          <pc:sldMk cId="0" sldId="267"/>
        </pc:sldMkLst>
        <pc:spChg chg="mod">
          <ac:chgData name="Anna Petersson" userId="9834200b-a3a7-4123-87f9-c9c749576d17" providerId="ADAL" clId="{FD685611-9DB6-45F1-BA20-DA41B065E492}" dt="2021-08-18T09:51:39.051" v="171"/>
          <ac:spMkLst>
            <pc:docMk/>
            <pc:sldMk cId="0" sldId="267"/>
            <ac:spMk id="172" creationId="{00000000-0000-0000-0000-000000000000}"/>
          </ac:spMkLst>
        </pc:spChg>
      </pc:sldChg>
      <pc:sldChg chg="modSp">
        <pc:chgData name="Anna Petersson" userId="9834200b-a3a7-4123-87f9-c9c749576d17" providerId="ADAL" clId="{FD685611-9DB6-45F1-BA20-DA41B065E492}" dt="2021-08-18T09:53:38.789" v="187" actId="20577"/>
        <pc:sldMkLst>
          <pc:docMk/>
          <pc:sldMk cId="0" sldId="268"/>
        </pc:sldMkLst>
        <pc:spChg chg="mod">
          <ac:chgData name="Anna Petersson" userId="9834200b-a3a7-4123-87f9-c9c749576d17" providerId="ADAL" clId="{FD685611-9DB6-45F1-BA20-DA41B065E492}" dt="2021-08-18T09:53:38.789" v="187" actId="20577"/>
          <ac:spMkLst>
            <pc:docMk/>
            <pc:sldMk cId="0" sldId="268"/>
            <ac:spMk id="178" creationId="{00000000-0000-0000-0000-000000000000}"/>
          </ac:spMkLst>
        </pc:spChg>
      </pc:sldChg>
      <pc:sldChg chg="modSp">
        <pc:chgData name="Anna Petersson" userId="9834200b-a3a7-4123-87f9-c9c749576d17" providerId="ADAL" clId="{FD685611-9DB6-45F1-BA20-DA41B065E492}" dt="2021-08-18T09:55:07.492" v="212"/>
        <pc:sldMkLst>
          <pc:docMk/>
          <pc:sldMk cId="0" sldId="269"/>
        </pc:sldMkLst>
        <pc:spChg chg="mod">
          <ac:chgData name="Anna Petersson" userId="9834200b-a3a7-4123-87f9-c9c749576d17" providerId="ADAL" clId="{FD685611-9DB6-45F1-BA20-DA41B065E492}" dt="2021-08-18T09:53:56.268" v="188"/>
          <ac:spMkLst>
            <pc:docMk/>
            <pc:sldMk cId="0" sldId="269"/>
            <ac:spMk id="184" creationId="{00000000-0000-0000-0000-000000000000}"/>
          </ac:spMkLst>
        </pc:spChg>
        <pc:spChg chg="mod">
          <ac:chgData name="Anna Petersson" userId="9834200b-a3a7-4123-87f9-c9c749576d17" providerId="ADAL" clId="{FD685611-9DB6-45F1-BA20-DA41B065E492}" dt="2021-08-18T09:54:22.237" v="210" actId="20577"/>
          <ac:spMkLst>
            <pc:docMk/>
            <pc:sldMk cId="0" sldId="269"/>
            <ac:spMk id="185" creationId="{00000000-0000-0000-0000-000000000000}"/>
          </ac:spMkLst>
        </pc:spChg>
        <pc:spChg chg="mod">
          <ac:chgData name="Anna Petersson" userId="9834200b-a3a7-4123-87f9-c9c749576d17" providerId="ADAL" clId="{FD685611-9DB6-45F1-BA20-DA41B065E492}" dt="2021-08-18T09:54:33.072" v="211"/>
          <ac:spMkLst>
            <pc:docMk/>
            <pc:sldMk cId="0" sldId="269"/>
            <ac:spMk id="186" creationId="{00000000-0000-0000-0000-000000000000}"/>
          </ac:spMkLst>
        </pc:spChg>
        <pc:spChg chg="mod">
          <ac:chgData name="Anna Petersson" userId="9834200b-a3a7-4123-87f9-c9c749576d17" providerId="ADAL" clId="{FD685611-9DB6-45F1-BA20-DA41B065E492}" dt="2021-08-18T09:55:07.492" v="212"/>
          <ac:spMkLst>
            <pc:docMk/>
            <pc:sldMk cId="0" sldId="269"/>
            <ac:spMk id="187" creationId="{00000000-0000-0000-0000-000000000000}"/>
          </ac:spMkLst>
        </pc:spChg>
      </pc:sldChg>
      <pc:sldChg chg="modSp">
        <pc:chgData name="Anna Petersson" userId="9834200b-a3a7-4123-87f9-c9c749576d17" providerId="ADAL" clId="{FD685611-9DB6-45F1-BA20-DA41B065E492}" dt="2021-08-18T10:01:20.006" v="408" actId="14100"/>
        <pc:sldMkLst>
          <pc:docMk/>
          <pc:sldMk cId="0" sldId="270"/>
        </pc:sldMkLst>
        <pc:spChg chg="mod">
          <ac:chgData name="Anna Petersson" userId="9834200b-a3a7-4123-87f9-c9c749576d17" providerId="ADAL" clId="{FD685611-9DB6-45F1-BA20-DA41B065E492}" dt="2021-08-18T09:57:42.341" v="213"/>
          <ac:spMkLst>
            <pc:docMk/>
            <pc:sldMk cId="0" sldId="270"/>
            <ac:spMk id="192" creationId="{00000000-0000-0000-0000-000000000000}"/>
          </ac:spMkLst>
        </pc:spChg>
        <pc:spChg chg="mod">
          <ac:chgData name="Anna Petersson" userId="9834200b-a3a7-4123-87f9-c9c749576d17" providerId="ADAL" clId="{FD685611-9DB6-45F1-BA20-DA41B065E492}" dt="2021-08-18T09:57:59.812" v="214"/>
          <ac:spMkLst>
            <pc:docMk/>
            <pc:sldMk cId="0" sldId="270"/>
            <ac:spMk id="193" creationId="{00000000-0000-0000-0000-000000000000}"/>
          </ac:spMkLst>
        </pc:spChg>
        <pc:spChg chg="mod">
          <ac:chgData name="Anna Petersson" userId="9834200b-a3a7-4123-87f9-c9c749576d17" providerId="ADAL" clId="{FD685611-9DB6-45F1-BA20-DA41B065E492}" dt="2021-08-18T10:00:54.881" v="406" actId="20577"/>
          <ac:spMkLst>
            <pc:docMk/>
            <pc:sldMk cId="0" sldId="270"/>
            <ac:spMk id="194" creationId="{00000000-0000-0000-0000-000000000000}"/>
          </ac:spMkLst>
        </pc:spChg>
        <pc:spChg chg="mod">
          <ac:chgData name="Anna Petersson" userId="9834200b-a3a7-4123-87f9-c9c749576d17" providerId="ADAL" clId="{FD685611-9DB6-45F1-BA20-DA41B065E492}" dt="2021-08-18T10:01:20.006" v="408" actId="14100"/>
          <ac:spMkLst>
            <pc:docMk/>
            <pc:sldMk cId="0" sldId="270"/>
            <ac:spMk id="195" creationId="{00000000-0000-0000-0000-000000000000}"/>
          </ac:spMkLst>
        </pc:spChg>
      </pc:sldChg>
      <pc:sldChg chg="modSp">
        <pc:chgData name="Anna Petersson" userId="9834200b-a3a7-4123-87f9-c9c749576d17" providerId="ADAL" clId="{FD685611-9DB6-45F1-BA20-DA41B065E492}" dt="2021-08-18T10:03:30.244" v="413" actId="20577"/>
        <pc:sldMkLst>
          <pc:docMk/>
          <pc:sldMk cId="0" sldId="271"/>
        </pc:sldMkLst>
        <pc:spChg chg="mod">
          <ac:chgData name="Anna Petersson" userId="9834200b-a3a7-4123-87f9-c9c749576d17" providerId="ADAL" clId="{FD685611-9DB6-45F1-BA20-DA41B065E492}" dt="2021-08-18T10:03:30.244" v="413" actId="20577"/>
          <ac:spMkLst>
            <pc:docMk/>
            <pc:sldMk cId="0" sldId="271"/>
            <ac:spMk id="200" creationId="{00000000-0000-0000-0000-000000000000}"/>
          </ac:spMkLst>
        </pc:spChg>
      </pc:sldChg>
      <pc:sldChg chg="modSp">
        <pc:chgData name="Anna Petersson" userId="9834200b-a3a7-4123-87f9-c9c749576d17" providerId="ADAL" clId="{FD685611-9DB6-45F1-BA20-DA41B065E492}" dt="2021-08-18T10:04:27.218" v="419"/>
        <pc:sldMkLst>
          <pc:docMk/>
          <pc:sldMk cId="0" sldId="272"/>
        </pc:sldMkLst>
        <pc:spChg chg="mod">
          <ac:chgData name="Anna Petersson" userId="9834200b-a3a7-4123-87f9-c9c749576d17" providerId="ADAL" clId="{FD685611-9DB6-45F1-BA20-DA41B065E492}" dt="2021-08-18T10:03:41.706" v="414"/>
          <ac:spMkLst>
            <pc:docMk/>
            <pc:sldMk cId="0" sldId="272"/>
            <ac:spMk id="205" creationId="{00000000-0000-0000-0000-000000000000}"/>
          </ac:spMkLst>
        </pc:spChg>
        <pc:spChg chg="mod">
          <ac:chgData name="Anna Petersson" userId="9834200b-a3a7-4123-87f9-c9c749576d17" providerId="ADAL" clId="{FD685611-9DB6-45F1-BA20-DA41B065E492}" dt="2021-08-18T10:04:04.353" v="418" actId="20577"/>
          <ac:spMkLst>
            <pc:docMk/>
            <pc:sldMk cId="0" sldId="272"/>
            <ac:spMk id="206" creationId="{00000000-0000-0000-0000-000000000000}"/>
          </ac:spMkLst>
        </pc:spChg>
        <pc:spChg chg="mod">
          <ac:chgData name="Anna Petersson" userId="9834200b-a3a7-4123-87f9-c9c749576d17" providerId="ADAL" clId="{FD685611-9DB6-45F1-BA20-DA41B065E492}" dt="2021-08-18T10:04:27.218" v="419"/>
          <ac:spMkLst>
            <pc:docMk/>
            <pc:sldMk cId="0" sldId="272"/>
            <ac:spMk id="207" creationId="{00000000-0000-0000-0000-000000000000}"/>
          </ac:spMkLst>
        </pc:spChg>
      </pc:sldChg>
      <pc:sldChg chg="modSp">
        <pc:chgData name="Anna Petersson" userId="9834200b-a3a7-4123-87f9-c9c749576d17" providerId="ADAL" clId="{FD685611-9DB6-45F1-BA20-DA41B065E492}" dt="2021-08-18T10:08:50.252" v="443" actId="20577"/>
        <pc:sldMkLst>
          <pc:docMk/>
          <pc:sldMk cId="0" sldId="273"/>
        </pc:sldMkLst>
        <pc:spChg chg="mod">
          <ac:chgData name="Anna Petersson" userId="9834200b-a3a7-4123-87f9-c9c749576d17" providerId="ADAL" clId="{FD685611-9DB6-45F1-BA20-DA41B065E492}" dt="2021-08-18T10:04:38.319" v="433" actId="20577"/>
          <ac:spMkLst>
            <pc:docMk/>
            <pc:sldMk cId="0" sldId="273"/>
            <ac:spMk id="212" creationId="{00000000-0000-0000-0000-000000000000}"/>
          </ac:spMkLst>
        </pc:spChg>
        <pc:spChg chg="mod">
          <ac:chgData name="Anna Petersson" userId="9834200b-a3a7-4123-87f9-c9c749576d17" providerId="ADAL" clId="{FD685611-9DB6-45F1-BA20-DA41B065E492}" dt="2021-08-18T10:08:50.252" v="443" actId="20577"/>
          <ac:spMkLst>
            <pc:docMk/>
            <pc:sldMk cId="0" sldId="273"/>
            <ac:spMk id="213" creationId="{00000000-0000-0000-0000-000000000000}"/>
          </ac:spMkLst>
        </pc:spChg>
      </pc:sldChg>
      <pc:sldChg chg="modSp">
        <pc:chgData name="Anna Petersson" userId="9834200b-a3a7-4123-87f9-c9c749576d17" providerId="ADAL" clId="{FD685611-9DB6-45F1-BA20-DA41B065E492}" dt="2021-08-18T10:20:47.670" v="469"/>
        <pc:sldMkLst>
          <pc:docMk/>
          <pc:sldMk cId="0" sldId="274"/>
        </pc:sldMkLst>
        <pc:spChg chg="mod">
          <ac:chgData name="Anna Petersson" userId="9834200b-a3a7-4123-87f9-c9c749576d17" providerId="ADAL" clId="{FD685611-9DB6-45F1-BA20-DA41B065E492}" dt="2021-08-18T10:17:09.903" v="444"/>
          <ac:spMkLst>
            <pc:docMk/>
            <pc:sldMk cId="0" sldId="274"/>
            <ac:spMk id="218" creationId="{00000000-0000-0000-0000-000000000000}"/>
          </ac:spMkLst>
        </pc:spChg>
        <pc:spChg chg="mod">
          <ac:chgData name="Anna Petersson" userId="9834200b-a3a7-4123-87f9-c9c749576d17" providerId="ADAL" clId="{FD685611-9DB6-45F1-BA20-DA41B065E492}" dt="2021-08-18T10:20:47.670" v="469"/>
          <ac:spMkLst>
            <pc:docMk/>
            <pc:sldMk cId="0" sldId="274"/>
            <ac:spMk id="220" creationId="{00000000-0000-0000-0000-000000000000}"/>
          </ac:spMkLst>
        </pc:spChg>
      </pc:sldChg>
      <pc:sldChg chg="modSp">
        <pc:chgData name="Anna Petersson" userId="9834200b-a3a7-4123-87f9-c9c749576d17" providerId="ADAL" clId="{FD685611-9DB6-45F1-BA20-DA41B065E492}" dt="2021-08-18T10:22:56.769" v="518" actId="1076"/>
        <pc:sldMkLst>
          <pc:docMk/>
          <pc:sldMk cId="0" sldId="275"/>
        </pc:sldMkLst>
        <pc:spChg chg="mod">
          <ac:chgData name="Anna Petersson" userId="9834200b-a3a7-4123-87f9-c9c749576d17" providerId="ADAL" clId="{FD685611-9DB6-45F1-BA20-DA41B065E492}" dt="2021-08-18T10:20:58.971" v="470"/>
          <ac:spMkLst>
            <pc:docMk/>
            <pc:sldMk cId="0" sldId="275"/>
            <ac:spMk id="225" creationId="{00000000-0000-0000-0000-000000000000}"/>
          </ac:spMkLst>
        </pc:spChg>
        <pc:spChg chg="mod">
          <ac:chgData name="Anna Petersson" userId="9834200b-a3a7-4123-87f9-c9c749576d17" providerId="ADAL" clId="{FD685611-9DB6-45F1-BA20-DA41B065E492}" dt="2021-08-18T10:22:56.769" v="518" actId="1076"/>
          <ac:spMkLst>
            <pc:docMk/>
            <pc:sldMk cId="0" sldId="275"/>
            <ac:spMk id="226" creationId="{00000000-0000-0000-0000-000000000000}"/>
          </ac:spMkLst>
        </pc:spChg>
      </pc:sldChg>
      <pc:sldChg chg="modSp">
        <pc:chgData name="Anna Petersson" userId="9834200b-a3a7-4123-87f9-c9c749576d17" providerId="ADAL" clId="{FD685611-9DB6-45F1-BA20-DA41B065E492}" dt="2021-08-18T10:23:58.424" v="523"/>
        <pc:sldMkLst>
          <pc:docMk/>
          <pc:sldMk cId="0" sldId="276"/>
        </pc:sldMkLst>
        <pc:spChg chg="mod">
          <ac:chgData name="Anna Petersson" userId="9834200b-a3a7-4123-87f9-c9c749576d17" providerId="ADAL" clId="{FD685611-9DB6-45F1-BA20-DA41B065E492}" dt="2021-08-18T10:23:09.032" v="519"/>
          <ac:spMkLst>
            <pc:docMk/>
            <pc:sldMk cId="0" sldId="276"/>
            <ac:spMk id="231" creationId="{00000000-0000-0000-0000-000000000000}"/>
          </ac:spMkLst>
        </pc:spChg>
        <pc:spChg chg="mod">
          <ac:chgData name="Anna Petersson" userId="9834200b-a3a7-4123-87f9-c9c749576d17" providerId="ADAL" clId="{FD685611-9DB6-45F1-BA20-DA41B065E492}" dt="2021-08-18T10:23:58.424" v="523"/>
          <ac:spMkLst>
            <pc:docMk/>
            <pc:sldMk cId="0" sldId="276"/>
            <ac:spMk id="232" creationId="{00000000-0000-0000-0000-000000000000}"/>
          </ac:spMkLst>
        </pc:spChg>
      </pc:sldChg>
      <pc:sldChg chg="modSp">
        <pc:chgData name="Anna Petersson" userId="9834200b-a3a7-4123-87f9-c9c749576d17" providerId="ADAL" clId="{FD685611-9DB6-45F1-BA20-DA41B065E492}" dt="2021-08-18T10:25:12.224" v="547"/>
        <pc:sldMkLst>
          <pc:docMk/>
          <pc:sldMk cId="0" sldId="277"/>
        </pc:sldMkLst>
        <pc:spChg chg="mod">
          <ac:chgData name="Anna Petersson" userId="9834200b-a3a7-4123-87f9-c9c749576d17" providerId="ADAL" clId="{FD685611-9DB6-45F1-BA20-DA41B065E492}" dt="2021-08-18T10:24:05.999" v="530" actId="20577"/>
          <ac:spMkLst>
            <pc:docMk/>
            <pc:sldMk cId="0" sldId="277"/>
            <ac:spMk id="237" creationId="{00000000-0000-0000-0000-000000000000}"/>
          </ac:spMkLst>
        </pc:spChg>
        <pc:spChg chg="mod">
          <ac:chgData name="Anna Petersson" userId="9834200b-a3a7-4123-87f9-c9c749576d17" providerId="ADAL" clId="{FD685611-9DB6-45F1-BA20-DA41B065E492}" dt="2021-08-18T10:25:12.224" v="547"/>
          <ac:spMkLst>
            <pc:docMk/>
            <pc:sldMk cId="0" sldId="277"/>
            <ac:spMk id="238" creationId="{00000000-0000-0000-0000-000000000000}"/>
          </ac:spMkLst>
        </pc:spChg>
      </pc:sldChg>
      <pc:sldChg chg="modSp">
        <pc:chgData name="Anna Petersson" userId="9834200b-a3a7-4123-87f9-c9c749576d17" providerId="ADAL" clId="{FD685611-9DB6-45F1-BA20-DA41B065E492}" dt="2021-08-18T10:28:05.378" v="593" actId="20577"/>
        <pc:sldMkLst>
          <pc:docMk/>
          <pc:sldMk cId="0" sldId="278"/>
        </pc:sldMkLst>
        <pc:spChg chg="mod">
          <ac:chgData name="Anna Petersson" userId="9834200b-a3a7-4123-87f9-c9c749576d17" providerId="ADAL" clId="{FD685611-9DB6-45F1-BA20-DA41B065E492}" dt="2021-08-18T10:25:41.350" v="579" actId="1076"/>
          <ac:spMkLst>
            <pc:docMk/>
            <pc:sldMk cId="0" sldId="278"/>
            <ac:spMk id="243" creationId="{00000000-0000-0000-0000-000000000000}"/>
          </ac:spMkLst>
        </pc:spChg>
        <pc:spChg chg="mod">
          <ac:chgData name="Anna Petersson" userId="9834200b-a3a7-4123-87f9-c9c749576d17" providerId="ADAL" clId="{FD685611-9DB6-45F1-BA20-DA41B065E492}" dt="2021-08-18T10:28:05.378" v="593" actId="20577"/>
          <ac:spMkLst>
            <pc:docMk/>
            <pc:sldMk cId="0" sldId="278"/>
            <ac:spMk id="244" creationId="{00000000-0000-0000-0000-000000000000}"/>
          </ac:spMkLst>
        </pc:spChg>
      </pc:sldChg>
      <pc:sldChg chg="modSp">
        <pc:chgData name="Anna Petersson" userId="9834200b-a3a7-4123-87f9-c9c749576d17" providerId="ADAL" clId="{FD685611-9DB6-45F1-BA20-DA41B065E492}" dt="2021-08-18T10:28:59.432" v="602" actId="207"/>
        <pc:sldMkLst>
          <pc:docMk/>
          <pc:sldMk cId="0" sldId="279"/>
        </pc:sldMkLst>
        <pc:spChg chg="mod">
          <ac:chgData name="Anna Petersson" userId="9834200b-a3a7-4123-87f9-c9c749576d17" providerId="ADAL" clId="{FD685611-9DB6-45F1-BA20-DA41B065E492}" dt="2021-08-18T10:28:13.283" v="600" actId="20577"/>
          <ac:spMkLst>
            <pc:docMk/>
            <pc:sldMk cId="0" sldId="279"/>
            <ac:spMk id="250" creationId="{00000000-0000-0000-0000-000000000000}"/>
          </ac:spMkLst>
        </pc:spChg>
        <pc:spChg chg="mod">
          <ac:chgData name="Anna Petersson" userId="9834200b-a3a7-4123-87f9-c9c749576d17" providerId="ADAL" clId="{FD685611-9DB6-45F1-BA20-DA41B065E492}" dt="2021-08-18T10:28:59.432" v="602" actId="207"/>
          <ac:spMkLst>
            <pc:docMk/>
            <pc:sldMk cId="0" sldId="279"/>
            <ac:spMk id="25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Idag ska vi ägna lite tid åt att tala om hur man övervinner hinder och problem. Hinder och problem är ofta svåra, irriterande och tröttande att övervinna. Uppgifter som är svåra, irriterande och tröttande är naturligtvis något vi tenderar att undvika, men ibland gör vi dem ändå, vilket är konstigt. Anledningen till att vi gör dem är att det finns ett "varför".</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Det allmänna målet är att skapa en motiverande bild av det önskade tillståndet och en berättande väg dit, vilket ger eleverna ett ideal att sträva mot och konsekvenser att komma ihåg när motivationen saknas. Avsluta uppgift A innan du presenterar uppgift B.</a:t>
            </a:r>
            <a:endParaRPr dirty="0"/>
          </a:p>
        </p:txBody>
      </p:sp>
      <p:sp>
        <p:nvSpPr>
          <p:cNvPr id="156" name="Google Shape;15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Det övergripande målet är att få eleverna att inse att hinder och negativa känslor ofta uppstår för att de står i vägen för något viktigt. Att Anna störs av allt som nämns i bild 2 är betingat av att hon bryr sig om att lära sig spanska, låta smart/kapabel osv. Efter att ha insett detta kan fokus flyttas mer mot det som är viktigt, som att lära sig spanska, snarare än mot det som känns viktigt att inte göra. Anna kommer oundvikligen att lära sig bättre om hon fokuserar på det positiva målet att lära sig snarare än det negativa målet att inte göra fel.</a:t>
            </a:r>
            <a:endParaRPr dirty="0"/>
          </a:p>
        </p:txBody>
      </p:sp>
      <p:sp>
        <p:nvSpPr>
          <p:cNvPr id="169" name="Google Shape;16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Anna hatar grammatik, för henne är uttalet hopplöst och hon skäms när hon tänker på hur hennes spanska låter för andra. Hon kan avsluta kursen när som helst och är inte ekonomiskt beroende av den. Varför gör hon det, varför försöker hon lära sig spanska även om det är riktigt svårt för henne? (Fråga retoriskt). Det är uppenbarligen något som hon ser negativt på. Men det måste finnas någon anledning till att hon fortsätter... Ibland fastnar vi så mycket i negativt fokus att vi helt glömmer bort varför vi gör det från början. I dag ska vi fokusera på hur vi kan frigöra oss från den typen av situation, och vi börjar med exemplet Anna.</a:t>
            </a:r>
            <a:endParaRPr dirty="0"/>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ce26b615b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ce26b615b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ce26b615b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sv-SE"/>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Anna frågar sig själv: Varför gör jag det egentligen? *Fråga studenter: Varför tror ni att hon fortsätter att försöka lära sig spanska? Skriv ner svaren.</a:t>
            </a:r>
            <a:endParaRPr dirty="0"/>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Anna funderade en stund på varför hon ville lära sig spanska. Även om alla svårigheter kvarstod fann hon så många skäl att lära sig spanska att de övervägde de negativa. Även om det skulle vara väldigt svårt att lära sig spanska skulle det också vara väldigt positivt och viktigt för henne. *Låt fallet om Anna stanna kvar på tavlan!</a:t>
            </a:r>
            <a:endParaRPr dirty="0"/>
          </a:p>
        </p:txBody>
      </p:sp>
      <p:sp>
        <p:nvSpPr>
          <p:cNvPr id="109" name="Google Shape;1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200"/>
              <a:buFont typeface="Calibri"/>
              <a:buAutoNum type="alphaUcParenR"/>
            </a:pPr>
            <a:r>
              <a:rPr lang="sv-SE" dirty="0" err="1"/>
              <a:t>Lärar</a:t>
            </a:r>
            <a:r>
              <a:rPr lang="sv-SE" dirty="0"/>
              <a:t> exempel! Presentera något, helst motiverande, för eleverna som du gör eller har gjort i ditt liv, som i tidigare </a:t>
            </a:r>
            <a:r>
              <a:rPr lang="sv-SE" dirty="0" err="1"/>
              <a:t>slides</a:t>
            </a:r>
            <a:r>
              <a:rPr lang="sv-SE" dirty="0"/>
              <a:t>. Låt sedan eleverna göra samma sak och påminn dem om att vissa roliga aktiviteter som sport kan vara riktigt svåra men så roliga att vi glömmer de negativa aspekterna.</a:t>
            </a:r>
          </a:p>
          <a:p>
            <a:pPr marL="228600" marR="0" lvl="0" indent="-228600" algn="l" rtl="0">
              <a:lnSpc>
                <a:spcPct val="100000"/>
              </a:lnSpc>
              <a:spcBef>
                <a:spcPts val="0"/>
              </a:spcBef>
              <a:spcAft>
                <a:spcPts val="0"/>
              </a:spcAft>
              <a:buClr>
                <a:schemeClr val="dk1"/>
              </a:buClr>
              <a:buSzPts val="1200"/>
              <a:buFont typeface="Calibri"/>
              <a:buAutoNum type="alphaUcParenR"/>
            </a:pPr>
            <a:r>
              <a:rPr lang="sv-SE" dirty="0" err="1"/>
              <a:t>Lärar</a:t>
            </a:r>
            <a:r>
              <a:rPr lang="sv-SE" dirty="0"/>
              <a:t> exempel, berätta för eleverna varför ni gör/gjorde något som var svårt, låt eleverna sedan tänka på det. Låt dem </a:t>
            </a:r>
            <a:r>
              <a:rPr lang="sv-SE" dirty="0" err="1"/>
              <a:t>brainstorma</a:t>
            </a:r>
            <a:r>
              <a:rPr lang="sv-SE" dirty="0"/>
              <a:t> om "fördelar" med att göra den aktivitet som de har svårt för, om en elev har svårigheter, föreslå skäl till varför de kanske gör det och se om de fattar.</a:t>
            </a:r>
            <a:endParaRPr dirty="0"/>
          </a:p>
          <a:p>
            <a:pPr marL="228600" lvl="0" indent="-152400" algn="l" rtl="0">
              <a:spcBef>
                <a:spcPts val="0"/>
              </a:spcBef>
              <a:spcAft>
                <a:spcPts val="0"/>
              </a:spcAft>
              <a:buClr>
                <a:schemeClr val="dk1"/>
              </a:buClr>
              <a:buSzPts val="1200"/>
              <a:buFont typeface="Calibri"/>
              <a:buNone/>
            </a:pPr>
            <a:endParaRPr dirty="0"/>
          </a:p>
          <a:p>
            <a:pPr marL="228600" lvl="0" indent="-152400" algn="l" rtl="0">
              <a:spcBef>
                <a:spcPts val="0"/>
              </a:spcBef>
              <a:spcAft>
                <a:spcPts val="0"/>
              </a:spcAft>
              <a:buClr>
                <a:schemeClr val="dk1"/>
              </a:buClr>
              <a:buSzPts val="1200"/>
              <a:buFont typeface="Calibri"/>
              <a:buNone/>
            </a:pPr>
            <a:endParaRPr dirty="0"/>
          </a:p>
          <a:p>
            <a:pPr marL="228600" lvl="0" indent="-152400" algn="l" rtl="0">
              <a:spcBef>
                <a:spcPts val="0"/>
              </a:spcBef>
              <a:spcAft>
                <a:spcPts val="0"/>
              </a:spcAft>
              <a:buClr>
                <a:schemeClr val="dk1"/>
              </a:buClr>
              <a:buSzPts val="1200"/>
              <a:buFont typeface="Calibri"/>
              <a:buNone/>
            </a:pPr>
            <a:endParaRPr dirty="0"/>
          </a:p>
        </p:txBody>
      </p:sp>
      <p:sp>
        <p:nvSpPr>
          <p:cNvPr id="128" name="Google Shape;1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Det allmänna målet är att få eleverna att positivt föreställa sig de önskade konsekvenserna av att övervinna ett hinder, vilket ökar deras motivation att göra det.</a:t>
            </a:r>
            <a:endParaRPr dirty="0"/>
          </a:p>
        </p:txBody>
      </p:sp>
      <p:sp>
        <p:nvSpPr>
          <p:cNvPr id="149" name="Google Shape;14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15"/>
        <p:cNvGrpSpPr/>
        <p:nvPr/>
      </p:nvGrpSpPr>
      <p:grpSpPr>
        <a:xfrm>
          <a:off x="0" y="0"/>
          <a:ext cx="0" cy="0"/>
          <a:chOff x="0" y="0"/>
          <a:chExt cx="0" cy="0"/>
        </a:xfrm>
      </p:grpSpPr>
      <p:sp>
        <p:nvSpPr>
          <p:cNvPr id="16" name="Google Shape;1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20"/>
        <p:cNvGrpSpPr/>
        <p:nvPr/>
      </p:nvGrpSpPr>
      <p:grpSpPr>
        <a:xfrm>
          <a:off x="0" y="0"/>
          <a:ext cx="0" cy="0"/>
          <a:chOff x="0" y="0"/>
          <a:chExt cx="0" cy="0"/>
        </a:xfrm>
      </p:grpSpPr>
      <p:sp>
        <p:nvSpPr>
          <p:cNvPr id="21" name="Google Shape;21;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6"/>
        <p:cNvGrpSpPr/>
        <p:nvPr/>
      </p:nvGrpSpPr>
      <p:grpSpPr>
        <a:xfrm>
          <a:off x="0" y="0"/>
          <a:ext cx="0" cy="0"/>
          <a:chOff x="0" y="0"/>
          <a:chExt cx="0" cy="0"/>
        </a:xfrm>
      </p:grpSpPr>
      <p:sp>
        <p:nvSpPr>
          <p:cNvPr id="27" name="Google Shape;2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32"/>
        <p:cNvGrpSpPr/>
        <p:nvPr/>
      </p:nvGrpSpPr>
      <p:grpSpPr>
        <a:xfrm>
          <a:off x="0" y="0"/>
          <a:ext cx="0" cy="0"/>
          <a:chOff x="0" y="0"/>
          <a:chExt cx="0" cy="0"/>
        </a:xfrm>
      </p:grpSpPr>
      <p:sp>
        <p:nvSpPr>
          <p:cNvPr id="33" name="Google Shape;33;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4"/>
        <p:cNvGrpSpPr/>
        <p:nvPr/>
      </p:nvGrpSpPr>
      <p:grpSpPr>
        <a:xfrm>
          <a:off x="0" y="0"/>
          <a:ext cx="0" cy="0"/>
          <a:chOff x="0" y="0"/>
          <a:chExt cx="0" cy="0"/>
        </a:xfrm>
      </p:grpSpPr>
      <p:sp>
        <p:nvSpPr>
          <p:cNvPr id="55" name="Google Shape;5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E5AD-BE1D-4D69-9DDC-331164D8C07B}"/>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5EA78C5-373D-4F0D-829B-490BBC049246}"/>
              </a:ext>
            </a:extLst>
          </p:cNvPr>
          <p:cNvSpPr>
            <a:spLocks noGrp="1"/>
          </p:cNvSpPr>
          <p:nvPr>
            <p:ph type="subTitle" idx="1"/>
          </p:nvPr>
        </p:nvSpPr>
        <p:spPr/>
        <p:txBody>
          <a:bodyPr/>
          <a:lstStyle/>
          <a:p>
            <a:endParaRPr lang="en-GB"/>
          </a:p>
        </p:txBody>
      </p:sp>
      <p:pic>
        <p:nvPicPr>
          <p:cNvPr id="6" name="Immagine 5">
            <a:extLst>
              <a:ext uri="{FF2B5EF4-FFF2-40B4-BE49-F238E27FC236}">
                <a16:creationId xmlns:a16="http://schemas.microsoft.com/office/drawing/2014/main" id="{EB08F1CD-6895-0892-3F4E-AFC3015991A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13199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4" name="Picture 2">
            <a:extLst>
              <a:ext uri="{FF2B5EF4-FFF2-40B4-BE49-F238E27FC236}">
                <a16:creationId xmlns:a16="http://schemas.microsoft.com/office/drawing/2014/main" id="{B1F68ED8-882C-43BD-B38A-9914898BF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51" name="Google Shape;151;p9"/>
          <p:cNvSpPr txBox="1">
            <a:spLocks noGrp="1"/>
          </p:cNvSpPr>
          <p:nvPr>
            <p:ph type="title"/>
          </p:nvPr>
        </p:nvSpPr>
        <p:spPr>
          <a:xfrm>
            <a:off x="838200" y="80092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Anna och hennes spanska</a:t>
            </a:r>
            <a:endParaRPr dirty="0"/>
          </a:p>
        </p:txBody>
      </p:sp>
      <p:sp>
        <p:nvSpPr>
          <p:cNvPr id="152" name="Google Shape;152;p9"/>
          <p:cNvSpPr txBox="1"/>
          <p:nvPr/>
        </p:nvSpPr>
        <p:spPr>
          <a:xfrm>
            <a:off x="951750" y="1779727"/>
            <a:ext cx="10288500" cy="5078273"/>
          </a:xfrm>
          <a:prstGeom prst="rect">
            <a:avLst/>
          </a:prstGeom>
          <a:noFill/>
          <a:ln>
            <a:noFill/>
          </a:ln>
        </p:spPr>
        <p:txBody>
          <a:bodyPr spcFirstLastPara="1" wrap="square" lIns="91425" tIns="45700" rIns="91425" bIns="45700" anchor="t" anchorCtr="0">
            <a:spAutoFit/>
          </a:bodyPr>
          <a:lstStyle/>
          <a:p>
            <a:pPr lvl="0"/>
            <a:r>
              <a:rPr lang="sv-SE" sz="1800" dirty="0">
                <a:solidFill>
                  <a:schemeClr val="dk1"/>
                </a:solidFill>
                <a:latin typeface="Calibri"/>
                <a:ea typeface="Calibri"/>
                <a:cs typeface="Calibri"/>
                <a:sym typeface="Calibri"/>
              </a:rPr>
              <a:t>Tillbaka till Annas fall, före spansklektionen, kommer hon att tänka på bilder av hur hon skäms hemskt mycket, som hon gjorde i gymnasiet när hon råkade säga att hon var en häst på spansklektionen och alla skrattade. </a:t>
            </a:r>
          </a:p>
          <a:p>
            <a:pPr lvl="0"/>
            <a:endParaRPr lang="sv-SE" sz="1800" dirty="0">
              <a:solidFill>
                <a:schemeClr val="dk1"/>
              </a:solidFill>
              <a:latin typeface="Calibri"/>
              <a:ea typeface="Calibri"/>
              <a:cs typeface="Calibri"/>
              <a:sym typeface="Calibri"/>
            </a:endParaRPr>
          </a:p>
          <a:p>
            <a:pPr lvl="0"/>
            <a:r>
              <a:rPr lang="sv-SE" sz="1800" dirty="0">
                <a:solidFill>
                  <a:srgbClr val="7030A0"/>
                </a:solidFill>
                <a:latin typeface="Calibri"/>
                <a:ea typeface="Calibri"/>
                <a:cs typeface="Calibri"/>
                <a:sym typeface="Calibri"/>
              </a:rPr>
              <a:t>FRÅGA eleverna: </a:t>
            </a:r>
            <a:r>
              <a:rPr lang="sv-SE" sz="1800" dirty="0">
                <a:solidFill>
                  <a:schemeClr val="dk1"/>
                </a:solidFill>
                <a:latin typeface="Calibri"/>
                <a:ea typeface="Calibri"/>
                <a:cs typeface="Calibri"/>
                <a:sym typeface="Calibri"/>
              </a:rPr>
              <a:t>Om ni skulle gissa, hur många gånger tror ni att den bilden har passerat hennes huvud? ...Förmodligen otaliga. </a:t>
            </a:r>
          </a:p>
          <a:p>
            <a:pPr lvl="0"/>
            <a:r>
              <a:rPr lang="sv-SE" sz="1800" dirty="0">
                <a:solidFill>
                  <a:srgbClr val="7030A0"/>
                </a:solidFill>
                <a:latin typeface="Calibri"/>
                <a:ea typeface="Calibri"/>
                <a:cs typeface="Calibri"/>
                <a:sym typeface="Calibri"/>
              </a:rPr>
              <a:t>Fråga eleverna: </a:t>
            </a:r>
            <a:r>
              <a:rPr lang="sv-SE" sz="1800" dirty="0">
                <a:solidFill>
                  <a:schemeClr val="dk1"/>
                </a:solidFill>
                <a:latin typeface="Calibri"/>
                <a:ea typeface="Calibri"/>
                <a:cs typeface="Calibri"/>
                <a:sym typeface="Calibri"/>
              </a:rPr>
              <a:t>Hur motiverad tror ni att hon kommer att vara på spansklektionen om det är allt hon tänker på? </a:t>
            </a:r>
          </a:p>
          <a:p>
            <a:pPr lvl="0"/>
            <a:endParaRPr lang="sv-SE" sz="1800" dirty="0">
              <a:solidFill>
                <a:schemeClr val="dk1"/>
              </a:solidFill>
              <a:latin typeface="Calibri"/>
              <a:ea typeface="Calibri"/>
              <a:cs typeface="Calibri"/>
              <a:sym typeface="Calibri"/>
            </a:endParaRPr>
          </a:p>
          <a:p>
            <a:pPr lvl="0"/>
            <a:r>
              <a:rPr lang="sv-SE" sz="1800" dirty="0">
                <a:solidFill>
                  <a:schemeClr val="dk1"/>
                </a:solidFill>
                <a:latin typeface="Calibri"/>
                <a:ea typeface="Calibri"/>
                <a:cs typeface="Calibri"/>
                <a:sym typeface="Calibri"/>
              </a:rPr>
              <a:t>Vad Anna behöver göra är dock att motverka den bilden med bilder av vad hon vill uppnå, vad hon skulle vinna om hon behärskade spanskan. Om vi går tillbaka till hennes för- och nackdelar (skrivna på tavlan), som vi såg på sidan 4, hur skulle hon kunna föreställa sig sina positiva resultat, kanske genom att livligt föreställa sig själv hur hon avslappnat beställer Paella </a:t>
            </a:r>
            <a:r>
              <a:rPr lang="sv-SE" sz="1800" dirty="0" err="1">
                <a:solidFill>
                  <a:schemeClr val="dk1"/>
                </a:solidFill>
                <a:latin typeface="Calibri"/>
                <a:ea typeface="Calibri"/>
                <a:cs typeface="Calibri"/>
                <a:sym typeface="Calibri"/>
              </a:rPr>
              <a:t>valenciana</a:t>
            </a:r>
            <a:r>
              <a:rPr lang="sv-SE" sz="1800" dirty="0">
                <a:solidFill>
                  <a:schemeClr val="dk1"/>
                </a:solidFill>
                <a:latin typeface="Calibri"/>
                <a:ea typeface="Calibri"/>
                <a:cs typeface="Calibri"/>
                <a:sym typeface="Calibri"/>
              </a:rPr>
              <a:t> med lite </a:t>
            </a:r>
            <a:r>
              <a:rPr lang="sv-SE" sz="1800" dirty="0" err="1">
                <a:solidFill>
                  <a:schemeClr val="dk1"/>
                </a:solidFill>
                <a:latin typeface="Calibri"/>
                <a:ea typeface="Calibri"/>
                <a:cs typeface="Calibri"/>
                <a:sym typeface="Calibri"/>
              </a:rPr>
              <a:t>Ribera</a:t>
            </a:r>
            <a:r>
              <a:rPr lang="sv-SE" sz="1800" dirty="0">
                <a:solidFill>
                  <a:schemeClr val="dk1"/>
                </a:solidFill>
                <a:latin typeface="Calibri"/>
                <a:ea typeface="Calibri"/>
                <a:cs typeface="Calibri"/>
                <a:sym typeface="Calibri"/>
              </a:rPr>
              <a:t> del </a:t>
            </a:r>
            <a:r>
              <a:rPr lang="sv-SE" sz="1800" dirty="0" err="1">
                <a:solidFill>
                  <a:schemeClr val="dk1"/>
                </a:solidFill>
                <a:latin typeface="Calibri"/>
                <a:ea typeface="Calibri"/>
                <a:cs typeface="Calibri"/>
                <a:sym typeface="Calibri"/>
              </a:rPr>
              <a:t>duero</a:t>
            </a:r>
            <a:r>
              <a:rPr lang="sv-SE" sz="1800" dirty="0">
                <a:solidFill>
                  <a:schemeClr val="dk1"/>
                </a:solidFill>
                <a:latin typeface="Calibri"/>
                <a:ea typeface="Calibri"/>
                <a:cs typeface="Calibri"/>
                <a:sym typeface="Calibri"/>
              </a:rPr>
              <a:t> på någon slags Hacienda med sina spanska vänner.</a:t>
            </a:r>
          </a:p>
          <a:p>
            <a:pPr lvl="0"/>
            <a:endParaRPr lang="sv-SE" sz="1800" dirty="0">
              <a:solidFill>
                <a:schemeClr val="dk1"/>
              </a:solidFill>
              <a:latin typeface="Calibri"/>
              <a:ea typeface="Calibri"/>
              <a:cs typeface="Calibri"/>
              <a:sym typeface="Calibri"/>
            </a:endParaRPr>
          </a:p>
          <a:p>
            <a:pPr lvl="0"/>
            <a:r>
              <a:rPr lang="sv-SE" sz="1800" dirty="0">
                <a:solidFill>
                  <a:srgbClr val="7030A0"/>
                </a:solidFill>
                <a:latin typeface="Calibri"/>
                <a:ea typeface="Calibri"/>
                <a:cs typeface="Calibri"/>
                <a:sym typeface="Calibri"/>
              </a:rPr>
              <a:t>FRÅGA eleverna: </a:t>
            </a:r>
            <a:r>
              <a:rPr lang="sv-SE" sz="1800" dirty="0">
                <a:solidFill>
                  <a:schemeClr val="dk1"/>
                </a:solidFill>
                <a:latin typeface="Calibri"/>
                <a:ea typeface="Calibri"/>
                <a:cs typeface="Calibri"/>
                <a:sym typeface="Calibri"/>
              </a:rPr>
              <a:t>Hur kan Anna föreställa sig framgång utifrån </a:t>
            </a:r>
            <a:r>
              <a:rPr lang="sv-SE" sz="1800" dirty="0" err="1">
                <a:solidFill>
                  <a:schemeClr val="dk1"/>
                </a:solidFill>
                <a:latin typeface="Calibri"/>
                <a:ea typeface="Calibri"/>
                <a:cs typeface="Calibri"/>
                <a:sym typeface="Calibri"/>
              </a:rPr>
              <a:t>sina"fördelar</a:t>
            </a:r>
            <a:r>
              <a:rPr lang="sv-SE" sz="1800" dirty="0">
                <a:solidFill>
                  <a:schemeClr val="dk1"/>
                </a:solidFill>
                <a:latin typeface="Calibri"/>
                <a:ea typeface="Calibri"/>
                <a:cs typeface="Calibri"/>
                <a:sym typeface="Calibri"/>
              </a:rPr>
              <a:t>"? *Föreslå en diskussion*</a:t>
            </a:r>
          </a:p>
          <a:p>
            <a:pPr lvl="0"/>
            <a:endParaRPr lang="sv-SE" sz="1800" dirty="0">
              <a:solidFill>
                <a:schemeClr val="dk1"/>
              </a:solidFill>
              <a:latin typeface="Calibri"/>
              <a:ea typeface="Calibri"/>
              <a:cs typeface="Calibri"/>
              <a:sym typeface="Calibri"/>
            </a:endParaRPr>
          </a:p>
          <a:p>
            <a:pPr lvl="0"/>
            <a:r>
              <a:rPr lang="sv-SE" sz="1800" dirty="0">
                <a:solidFill>
                  <a:srgbClr val="7030A0"/>
                </a:solidFill>
                <a:latin typeface="Calibri"/>
                <a:ea typeface="Calibri"/>
                <a:cs typeface="Calibri"/>
                <a:sym typeface="Calibri"/>
              </a:rPr>
              <a:t>Fråga eleverna: </a:t>
            </a:r>
            <a:r>
              <a:rPr lang="sv-SE" sz="1800" dirty="0">
                <a:solidFill>
                  <a:schemeClr val="dk1"/>
                </a:solidFill>
                <a:latin typeface="Calibri"/>
                <a:ea typeface="Calibri"/>
                <a:cs typeface="Calibri"/>
                <a:sym typeface="Calibri"/>
              </a:rPr>
              <a:t>Hur är det med Luigi?</a:t>
            </a:r>
            <a:endParaRPr sz="180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4" name="Picture 2">
            <a:extLst>
              <a:ext uri="{FF2B5EF4-FFF2-40B4-BE49-F238E27FC236}">
                <a16:creationId xmlns:a16="http://schemas.microsoft.com/office/drawing/2014/main" id="{52B304B7-0B02-4255-B84D-134E94387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58" name="Google Shape;158;p10"/>
          <p:cNvSpPr txBox="1">
            <a:spLocks noGrp="1"/>
          </p:cNvSpPr>
          <p:nvPr>
            <p:ph type="title"/>
          </p:nvPr>
        </p:nvSpPr>
        <p:spPr>
          <a:xfrm>
            <a:off x="838200" y="1567391"/>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sv-SE" dirty="0"/>
              <a:t>Nu kan du prova</a:t>
            </a:r>
            <a:endParaRPr dirty="0"/>
          </a:p>
        </p:txBody>
      </p:sp>
      <p:sp>
        <p:nvSpPr>
          <p:cNvPr id="159" name="Google Shape;159;p10"/>
          <p:cNvSpPr txBox="1"/>
          <p:nvPr/>
        </p:nvSpPr>
        <p:spPr>
          <a:xfrm>
            <a:off x="838200" y="2845156"/>
            <a:ext cx="10288604" cy="3693319"/>
          </a:xfrm>
          <a:prstGeom prst="rect">
            <a:avLst/>
          </a:prstGeom>
          <a:noFill/>
          <a:ln>
            <a:noFill/>
          </a:ln>
        </p:spPr>
        <p:txBody>
          <a:bodyPr spcFirstLastPara="1" wrap="square" lIns="91425" tIns="45700" rIns="91425" bIns="45700" anchor="t" anchorCtr="0">
            <a:spAutoFit/>
          </a:bodyPr>
          <a:lstStyle/>
          <a:p>
            <a:pPr lvl="0"/>
            <a:r>
              <a:rPr lang="sv-SE" sz="1800" dirty="0">
                <a:solidFill>
                  <a:schemeClr val="dk1"/>
                </a:solidFill>
                <a:latin typeface="Calibri"/>
                <a:ea typeface="Calibri"/>
                <a:cs typeface="Calibri"/>
                <a:sym typeface="Calibri"/>
              </a:rPr>
              <a:t>Uppgift A: Föreställ dig hur saker och ting skulle vara om du behärskade något svårt som du försöker just nu, hur skulle saker och ting kunna förändras? Hur skulle det göra saker och ting bättre för dig? Om du har svårigheter, gå tillbaka till det du nämnde i förra uppgiften och föreställ dig hur det skulle vara om saker och ting blev som du ville.  </a:t>
            </a:r>
            <a:r>
              <a:rPr lang="sv-SE" sz="1800" dirty="0">
                <a:solidFill>
                  <a:srgbClr val="7030A0"/>
                </a:solidFill>
                <a:latin typeface="Calibri"/>
                <a:ea typeface="Calibri"/>
                <a:cs typeface="Calibri"/>
                <a:sym typeface="Calibri"/>
              </a:rPr>
              <a:t>*Pausa en minut, uppmuntra sedan till diskussion och fråga eleverna vad de tänkte på*.</a:t>
            </a:r>
          </a:p>
          <a:p>
            <a:pPr lvl="0"/>
            <a:endParaRPr lang="sv-SE" sz="1800" dirty="0">
              <a:solidFill>
                <a:schemeClr val="dk1"/>
              </a:solidFill>
              <a:latin typeface="Calibri"/>
              <a:ea typeface="Calibri"/>
              <a:cs typeface="Calibri"/>
              <a:sym typeface="Calibri"/>
            </a:endParaRPr>
          </a:p>
          <a:p>
            <a:pPr lvl="0"/>
            <a:r>
              <a:rPr lang="sv-SE" sz="1800" dirty="0">
                <a:solidFill>
                  <a:schemeClr val="dk1"/>
                </a:solidFill>
                <a:latin typeface="Calibri"/>
                <a:ea typeface="Calibri"/>
                <a:cs typeface="Calibri"/>
                <a:sym typeface="Calibri"/>
              </a:rPr>
              <a:t>Uppgift B: Hitta nu på en kort berättelse om hur du övervinner ett hinder, gör något svårt eller bara lyckas riktigt bra med något som du verkligen vill, och vad det leder till. Skriv ner den eller tänk igenom den i 3-4 minuter. </a:t>
            </a:r>
            <a:r>
              <a:rPr lang="sv-SE" sz="1800" dirty="0">
                <a:solidFill>
                  <a:srgbClr val="7030A0"/>
                </a:solidFill>
                <a:latin typeface="Calibri"/>
                <a:ea typeface="Calibri"/>
                <a:cs typeface="Calibri"/>
                <a:sym typeface="Calibri"/>
              </a:rPr>
              <a:t>*Vänta tills eleverna är klara. Fråga om någon är villig att dela med sig*.</a:t>
            </a:r>
          </a:p>
          <a:p>
            <a:pPr lvl="0"/>
            <a:endParaRPr lang="sv-SE" sz="1800" dirty="0">
              <a:solidFill>
                <a:schemeClr val="dk1"/>
              </a:solidFill>
              <a:latin typeface="Calibri"/>
              <a:ea typeface="Calibri"/>
              <a:cs typeface="Calibri"/>
              <a:sym typeface="Calibri"/>
            </a:endParaRPr>
          </a:p>
          <a:p>
            <a:pPr lvl="0"/>
            <a:endParaRPr lang="sv-SE" sz="1800" dirty="0">
              <a:solidFill>
                <a:schemeClr val="dk1"/>
              </a:solidFill>
              <a:latin typeface="Calibri"/>
              <a:ea typeface="Calibri"/>
              <a:cs typeface="Calibri"/>
              <a:sym typeface="Calibri"/>
            </a:endParaRPr>
          </a:p>
          <a:p>
            <a:pPr lvl="0"/>
            <a:r>
              <a:rPr lang="sv-SE" sz="1800" dirty="0">
                <a:solidFill>
                  <a:schemeClr val="dk1"/>
                </a:solidFill>
                <a:latin typeface="Calibri"/>
                <a:ea typeface="Calibri"/>
                <a:cs typeface="Calibri"/>
                <a:sym typeface="Calibri"/>
              </a:rPr>
              <a:t>Summera: Att tänka på de positiva aspekterna och möjligheterna med lärande är lätt att glömma när du står inför ett hinder, i framtiden kan du prova den här uppgiften och se om den får dig mer motiverad.</a:t>
            </a:r>
            <a:endParaRPr sz="18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4" name="Picture 2">
            <a:extLst>
              <a:ext uri="{FF2B5EF4-FFF2-40B4-BE49-F238E27FC236}">
                <a16:creationId xmlns:a16="http://schemas.microsoft.com/office/drawing/2014/main" id="{84B0AA99-C59E-4887-854E-163B4353E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64" name="Google Shape;164;p11"/>
          <p:cNvSpPr txBox="1">
            <a:spLocks noGrp="1"/>
          </p:cNvSpPr>
          <p:nvPr>
            <p:ph type="title"/>
          </p:nvPr>
        </p:nvSpPr>
        <p:spPr>
          <a:xfrm>
            <a:off x="838200" y="2103436"/>
            <a:ext cx="10515600" cy="1325563"/>
          </a:xfrm>
          <a:prstGeom prst="rect">
            <a:avLst/>
          </a:prstGeom>
          <a:noFill/>
          <a:ln>
            <a:noFill/>
          </a:ln>
        </p:spPr>
        <p:txBody>
          <a:bodyPr spcFirstLastPara="1" wrap="square" lIns="91425" tIns="45700" rIns="91425" bIns="45700" anchor="ctr" anchorCtr="0">
            <a:normAutofit/>
          </a:bodyPr>
          <a:lstStyle/>
          <a:p>
            <a:pPr lvl="0" algn="ctr">
              <a:buSzPts val="4400"/>
            </a:pPr>
            <a:r>
              <a:rPr lang="sv-SE" dirty="0">
                <a:latin typeface="Calibri" panose="020F0502020204030204" pitchFamily="34" charset="0"/>
                <a:ea typeface="Aparajita"/>
                <a:cs typeface="Calibri" panose="020F0502020204030204" pitchFamily="34" charset="0"/>
                <a:sym typeface="Aparajita"/>
              </a:rPr>
              <a:t>Del 3: Flippa rädslor</a:t>
            </a:r>
            <a:endParaRPr dirty="0">
              <a:latin typeface="Calibri" panose="020F0502020204030204" pitchFamily="34" charset="0"/>
              <a:cs typeface="Calibri" panose="020F0502020204030204" pitchFamily="34" charset="0"/>
            </a:endParaRPr>
          </a:p>
        </p:txBody>
      </p:sp>
      <p:sp>
        <p:nvSpPr>
          <p:cNvPr id="165" name="Google Shape;165;p11"/>
          <p:cNvSpPr txBox="1"/>
          <p:nvPr/>
        </p:nvSpPr>
        <p:spPr>
          <a:xfrm>
            <a:off x="838200" y="3428999"/>
            <a:ext cx="11070454" cy="646290"/>
          </a:xfrm>
          <a:prstGeom prst="rect">
            <a:avLst/>
          </a:prstGeom>
          <a:noFill/>
          <a:ln>
            <a:noFill/>
          </a:ln>
        </p:spPr>
        <p:txBody>
          <a:bodyPr spcFirstLastPara="1" wrap="square" lIns="91425" tIns="45700" rIns="91425" bIns="45700" anchor="t" anchorCtr="0">
            <a:spAutoFit/>
          </a:bodyPr>
          <a:lstStyle/>
          <a:p>
            <a:pPr lvl="0"/>
            <a:r>
              <a:rPr lang="sv-SE" sz="1800" dirty="0">
                <a:solidFill>
                  <a:schemeClr val="dk1"/>
                </a:solidFill>
                <a:latin typeface="Calibri"/>
                <a:ea typeface="Calibri"/>
                <a:cs typeface="Calibri"/>
                <a:sym typeface="Calibri"/>
              </a:rPr>
              <a:t>I den här övningen kommer vi att dyka ner i varför hinder orsakar ångest, rädsla, irritation och andra svåra känslor och hur man kan ta reda på vad som är viktigt genom de känslorna.</a:t>
            </a:r>
            <a:endParaRPr sz="18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4" name="Picture 2">
            <a:extLst>
              <a:ext uri="{FF2B5EF4-FFF2-40B4-BE49-F238E27FC236}">
                <a16:creationId xmlns:a16="http://schemas.microsoft.com/office/drawing/2014/main" id="{A84A91AB-C899-4857-96CF-C4486D3EE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71" name="Google Shape;171;p12"/>
          <p:cNvSpPr txBox="1">
            <a:spLocks noGrp="1"/>
          </p:cNvSpPr>
          <p:nvPr>
            <p:ph type="title"/>
          </p:nvPr>
        </p:nvSpPr>
        <p:spPr>
          <a:xfrm>
            <a:off x="838200" y="53445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sv-SE" dirty="0"/>
              <a:t>Anna</a:t>
            </a:r>
            <a:endParaRPr dirty="0"/>
          </a:p>
        </p:txBody>
      </p:sp>
      <p:sp>
        <p:nvSpPr>
          <p:cNvPr id="172" name="Google Shape;172;p12"/>
          <p:cNvSpPr txBox="1"/>
          <p:nvPr/>
        </p:nvSpPr>
        <p:spPr>
          <a:xfrm>
            <a:off x="994299" y="1690688"/>
            <a:ext cx="10515600" cy="4801274"/>
          </a:xfrm>
          <a:prstGeom prst="rect">
            <a:avLst/>
          </a:prstGeom>
          <a:noFill/>
          <a:ln>
            <a:noFill/>
          </a:ln>
        </p:spPr>
        <p:txBody>
          <a:bodyPr spcFirstLastPara="1" wrap="square" lIns="91425" tIns="45700" rIns="91425" bIns="45700" anchor="t" anchorCtr="0">
            <a:spAutoFit/>
          </a:bodyPr>
          <a:lstStyle/>
          <a:p>
            <a:pPr marL="285750" lvl="0" indent="-285750">
              <a:buClr>
                <a:schemeClr val="dk1"/>
              </a:buClr>
              <a:buSzPts val="1800"/>
              <a:buFont typeface="Arial"/>
              <a:buChar char="•"/>
            </a:pPr>
            <a:r>
              <a:rPr lang="sv-SE" sz="1800" dirty="0">
                <a:solidFill>
                  <a:schemeClr val="dk1"/>
                </a:solidFill>
                <a:latin typeface="Calibri"/>
                <a:ea typeface="Calibri"/>
                <a:cs typeface="Calibri"/>
                <a:sym typeface="Calibri"/>
              </a:rPr>
              <a:t>Om vi återgår till alla de negativa sidor som Anna såg med att lära sig spanska, finns det dolda skäl till varför de negativa sidorna är så negativa. Låt oss titta på varför.</a:t>
            </a:r>
          </a:p>
          <a:p>
            <a:pPr lvl="0">
              <a:buClr>
                <a:schemeClr val="dk1"/>
              </a:buClr>
              <a:buSzPts val="1800"/>
            </a:pPr>
            <a:endParaRPr sz="1800" dirty="0">
              <a:solidFill>
                <a:schemeClr val="dk1"/>
              </a:solidFill>
              <a:latin typeface="Calibri"/>
              <a:ea typeface="Calibri"/>
              <a:cs typeface="Calibri"/>
              <a:sym typeface="Calibri"/>
            </a:endParaRPr>
          </a:p>
          <a:p>
            <a:pPr lvl="0"/>
            <a:r>
              <a:rPr lang="sv-SE" sz="1800" dirty="0">
                <a:solidFill>
                  <a:schemeClr val="dk1"/>
                </a:solidFill>
                <a:latin typeface="Calibri"/>
                <a:ea typeface="Calibri"/>
                <a:cs typeface="Calibri"/>
                <a:sym typeface="Calibri"/>
              </a:rPr>
              <a:t>Att låta dum är tydligen något som Anna verkligen inte vill, det är en stor "nackdel" för henne. När man lär sig nya språk är det oundvikligt att låta dum ibland. För Anna verkar det dock viktigt att inte göra det. Den knepiga frågan är vad som gör att Anna bryr sig så mycket om att inte låta dum, vad gör det så viktigt? Låt oss se om du kan komma på ett svar på följande fråga: </a:t>
            </a:r>
          </a:p>
          <a:p>
            <a:pPr lvl="0"/>
            <a:r>
              <a:rPr lang="sv-SE" sz="1800" dirty="0">
                <a:solidFill>
                  <a:srgbClr val="7030A0"/>
                </a:solidFill>
                <a:latin typeface="Calibri"/>
                <a:ea typeface="Calibri"/>
                <a:cs typeface="Calibri"/>
                <a:sym typeface="Calibri"/>
              </a:rPr>
              <a:t>Fråga eleverna</a:t>
            </a:r>
            <a:r>
              <a:rPr lang="sv-SE" sz="1800" dirty="0">
                <a:solidFill>
                  <a:schemeClr val="dk1"/>
                </a:solidFill>
                <a:latin typeface="Calibri"/>
                <a:ea typeface="Calibri"/>
                <a:cs typeface="Calibri"/>
                <a:sym typeface="Calibri"/>
              </a:rPr>
              <a:t>: Vad bryr sig Anna om som gör att det är så hemskt att låta dumt? </a:t>
            </a:r>
          </a:p>
          <a:p>
            <a:pPr lvl="0"/>
            <a:r>
              <a:rPr lang="sv-SE" sz="1800" dirty="0">
                <a:solidFill>
                  <a:srgbClr val="7030A0"/>
                </a:solidFill>
                <a:latin typeface="Calibri"/>
                <a:ea typeface="Calibri"/>
                <a:cs typeface="Calibri"/>
                <a:sym typeface="Calibri"/>
              </a:rPr>
              <a:t>Fråga eleverna: </a:t>
            </a:r>
            <a:r>
              <a:rPr lang="sv-SE" sz="1800" dirty="0">
                <a:solidFill>
                  <a:schemeClr val="dk1"/>
                </a:solidFill>
                <a:latin typeface="Calibri"/>
                <a:ea typeface="Calibri"/>
                <a:cs typeface="Calibri"/>
                <a:sym typeface="Calibri"/>
              </a:rPr>
              <a:t>Vad måste Anna INTE bry sig om för att det ska vara oviktigt att låta dumt?</a:t>
            </a:r>
          </a:p>
          <a:p>
            <a:pPr lvl="0"/>
            <a:r>
              <a:rPr lang="sv-SE" sz="1800" dirty="0">
                <a:solidFill>
                  <a:srgbClr val="7030A0"/>
                </a:solidFill>
                <a:latin typeface="Calibri"/>
                <a:ea typeface="Calibri"/>
                <a:cs typeface="Calibri"/>
                <a:sym typeface="Calibri"/>
              </a:rPr>
              <a:t>Fråga eleverna</a:t>
            </a:r>
            <a:r>
              <a:rPr lang="sv-SE" sz="1800" dirty="0">
                <a:solidFill>
                  <a:schemeClr val="dk1"/>
                </a:solidFill>
                <a:latin typeface="Calibri"/>
                <a:ea typeface="Calibri"/>
                <a:cs typeface="Calibri"/>
                <a:sym typeface="Calibri"/>
              </a:rPr>
              <a:t>: Om Anna inte brydde sig om att tala bra spanska, tror ni att hon skulle bry sig om att låta dum? </a:t>
            </a:r>
          </a:p>
          <a:p>
            <a:pPr lvl="0"/>
            <a:r>
              <a:rPr lang="sv-SE" sz="1800" dirty="0">
                <a:solidFill>
                  <a:schemeClr val="dk1"/>
                </a:solidFill>
                <a:latin typeface="Calibri"/>
                <a:ea typeface="Calibri"/>
                <a:cs typeface="Calibri"/>
                <a:sym typeface="Calibri"/>
              </a:rPr>
              <a:t>Om Anna var okej med att andra skrattar åt henne, skulle hon då bry sig om hon gjorde fel ibland?</a:t>
            </a:r>
          </a:p>
          <a:p>
            <a:pPr lvl="0"/>
            <a:endParaRPr sz="1800" dirty="0">
              <a:solidFill>
                <a:schemeClr val="dk1"/>
              </a:solidFill>
              <a:latin typeface="Calibri"/>
              <a:ea typeface="Calibri"/>
              <a:cs typeface="Calibri"/>
              <a:sym typeface="Calibri"/>
            </a:endParaRPr>
          </a:p>
          <a:p>
            <a:pPr lvl="0"/>
            <a:r>
              <a:rPr lang="sv-SE" sz="1800" dirty="0">
                <a:solidFill>
                  <a:schemeClr val="dk1"/>
                </a:solidFill>
                <a:latin typeface="Calibri"/>
                <a:ea typeface="Calibri"/>
                <a:cs typeface="Calibri"/>
                <a:sym typeface="Calibri"/>
              </a:rPr>
              <a:t>Bakom varje rädsla, irritation eller annan negativ känsla döljer sig något viktigt. I Annas fall var hon verkligen fokuserad på att INTE låta dum, INTE misslyckas med grammatiken, INTE uttala saker fel, och i processen glömde hon bort att det som verkligen betydde något var att lära sig spanska och kunna bo i Spanien. Saker och ting blev svåra eftersom hon brydde sig om dem, om hon inte brydde sig alls skulle det inte spela någon roll om hon gjorde fel, lät dum eller uttalade sig fel.</a:t>
            </a:r>
            <a:endParaRPr sz="18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4" name="Picture 2">
            <a:extLst>
              <a:ext uri="{FF2B5EF4-FFF2-40B4-BE49-F238E27FC236}">
                <a16:creationId xmlns:a16="http://schemas.microsoft.com/office/drawing/2014/main" id="{1BB82351-E0EC-4DCF-9470-D3D0F158F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77" name="Google Shape;177;p13"/>
          <p:cNvSpPr txBox="1">
            <a:spLocks noGrp="1"/>
          </p:cNvSpPr>
          <p:nvPr>
            <p:ph type="title"/>
          </p:nvPr>
        </p:nvSpPr>
        <p:spPr>
          <a:xfrm>
            <a:off x="838200" y="66992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sv-SE" dirty="0"/>
              <a:t>Luigi</a:t>
            </a:r>
            <a:endParaRPr dirty="0"/>
          </a:p>
        </p:txBody>
      </p:sp>
      <p:sp>
        <p:nvSpPr>
          <p:cNvPr id="178" name="Google Shape;178;p13"/>
          <p:cNvSpPr txBox="1"/>
          <p:nvPr/>
        </p:nvSpPr>
        <p:spPr>
          <a:xfrm>
            <a:off x="949911" y="1793289"/>
            <a:ext cx="10280341" cy="3416279"/>
          </a:xfrm>
          <a:prstGeom prst="rect">
            <a:avLst/>
          </a:prstGeom>
          <a:noFill/>
          <a:ln>
            <a:noFill/>
          </a:ln>
        </p:spPr>
        <p:txBody>
          <a:bodyPr spcFirstLastPara="1" wrap="square" lIns="91425" tIns="45700" rIns="91425" bIns="45700" anchor="t" anchorCtr="0">
            <a:spAutoFit/>
          </a:bodyPr>
          <a:lstStyle/>
          <a:p>
            <a:pPr lvl="0"/>
            <a:r>
              <a:rPr lang="sv-SE" sz="1800" dirty="0">
                <a:solidFill>
                  <a:schemeClr val="dk1"/>
                </a:solidFill>
                <a:latin typeface="Calibri"/>
                <a:ea typeface="Calibri"/>
                <a:cs typeface="Calibri"/>
                <a:sym typeface="Calibri"/>
              </a:rPr>
              <a:t>Vi övar lite med Luigi. Han presenterar följande problem med geometri.</a:t>
            </a:r>
            <a:endParaRPr sz="1800" dirty="0">
              <a:solidFill>
                <a:schemeClr val="dk1"/>
              </a:solidFill>
              <a:latin typeface="Calibri"/>
              <a:ea typeface="Calibri"/>
              <a:cs typeface="Calibri"/>
              <a:sym typeface="Calibri"/>
            </a:endParaRPr>
          </a:p>
          <a:p>
            <a:pPr marL="285750" lvl="0" indent="-285750">
              <a:buClr>
                <a:schemeClr val="dk1"/>
              </a:buClr>
              <a:buSzPts val="1800"/>
              <a:buFont typeface="Arial"/>
              <a:buChar char="•"/>
            </a:pPr>
            <a:r>
              <a:rPr lang="sv-SE" sz="1800" dirty="0">
                <a:solidFill>
                  <a:schemeClr val="dk1"/>
                </a:solidFill>
                <a:latin typeface="Calibri"/>
                <a:ea typeface="Calibri"/>
                <a:cs typeface="Calibri"/>
                <a:sym typeface="Calibri"/>
              </a:rPr>
              <a:t>Det är mycket svårt, </a:t>
            </a:r>
          </a:p>
          <a:p>
            <a:pPr marL="285750" lvl="0" indent="-285750">
              <a:buClr>
                <a:schemeClr val="dk1"/>
              </a:buClr>
              <a:buSzPts val="1800"/>
              <a:buFont typeface="Arial"/>
              <a:buChar char="•"/>
            </a:pPr>
            <a:r>
              <a:rPr lang="sv-SE" sz="1800" dirty="0">
                <a:solidFill>
                  <a:schemeClr val="dk1"/>
                </a:solidFill>
                <a:latin typeface="Calibri"/>
                <a:ea typeface="Calibri"/>
                <a:cs typeface="Calibri"/>
                <a:sym typeface="Calibri"/>
              </a:rPr>
              <a:t>Det tar mycket tid</a:t>
            </a:r>
          </a:p>
          <a:p>
            <a:pPr marL="285750" lvl="0" indent="-285750">
              <a:buClr>
                <a:schemeClr val="dk1"/>
              </a:buClr>
              <a:buSzPts val="1800"/>
              <a:buFont typeface="Arial"/>
              <a:buChar char="•"/>
            </a:pPr>
            <a:r>
              <a:rPr lang="sv-SE" sz="1800" dirty="0">
                <a:solidFill>
                  <a:schemeClr val="dk1"/>
                </a:solidFill>
                <a:latin typeface="Calibri"/>
                <a:ea typeface="Calibri"/>
                <a:cs typeface="Calibri"/>
                <a:sym typeface="Calibri"/>
              </a:rPr>
              <a:t>Det är förvirrande </a:t>
            </a:r>
          </a:p>
          <a:p>
            <a:pPr marL="285750" lvl="0" indent="-285750">
              <a:buClr>
                <a:schemeClr val="dk1"/>
              </a:buClr>
              <a:buSzPts val="1800"/>
              <a:buFont typeface="Arial"/>
              <a:buChar char="•"/>
            </a:pPr>
            <a:r>
              <a:rPr lang="sv-SE" sz="1800" dirty="0">
                <a:solidFill>
                  <a:schemeClr val="dk1"/>
                </a:solidFill>
                <a:latin typeface="Calibri"/>
                <a:ea typeface="Calibri"/>
                <a:cs typeface="Calibri"/>
                <a:sym typeface="Calibri"/>
              </a:rPr>
              <a:t>Det finns alltid nya problem.</a:t>
            </a:r>
          </a:p>
          <a:p>
            <a:pPr marL="285750" lvl="0" indent="-285750">
              <a:buClr>
                <a:schemeClr val="dk1"/>
              </a:buClr>
              <a:buSzPts val="1800"/>
              <a:buFont typeface="Arial"/>
              <a:buChar char="•"/>
            </a:pPr>
            <a:r>
              <a:rPr lang="sv-SE" sz="1800" dirty="0">
                <a:solidFill>
                  <a:schemeClr val="dk1"/>
                </a:solidFill>
                <a:latin typeface="Calibri"/>
                <a:ea typeface="Calibri"/>
                <a:cs typeface="Calibri"/>
                <a:sym typeface="Calibri"/>
              </a:rPr>
              <a:t>Jag känner aldrig att jag är tillräckligt bra.</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lvl="0"/>
            <a:r>
              <a:rPr lang="sv-SE" sz="1800" dirty="0">
                <a:solidFill>
                  <a:schemeClr val="dk1"/>
                </a:solidFill>
                <a:latin typeface="Calibri"/>
                <a:ea typeface="Calibri"/>
                <a:cs typeface="Calibri"/>
                <a:sym typeface="Calibri"/>
              </a:rPr>
              <a:t>Skriv ner vad du tror att Luigi bryr sig om som gör det svårt för honom. </a:t>
            </a:r>
            <a:r>
              <a:rPr lang="sv-SE" sz="1800" dirty="0">
                <a:solidFill>
                  <a:srgbClr val="7030A0"/>
                </a:solidFill>
                <a:latin typeface="Calibri"/>
                <a:ea typeface="Calibri"/>
                <a:cs typeface="Calibri"/>
                <a:sym typeface="Calibri"/>
              </a:rPr>
              <a:t>Om eleverna har svårigheter kan du ge dem följande meningsstart:</a:t>
            </a:r>
          </a:p>
          <a:p>
            <a:pPr lvl="0"/>
            <a:r>
              <a:rPr lang="sv-SE" sz="1800" dirty="0">
                <a:solidFill>
                  <a:srgbClr val="7030A0"/>
                </a:solidFill>
                <a:latin typeface="Calibri"/>
                <a:ea typeface="Calibri"/>
                <a:cs typeface="Calibri"/>
                <a:sym typeface="Calibri"/>
              </a:rPr>
              <a:t>"Att geometrin är förvirrande är ett problem för Luigi eftersom han bryr sig om XXX".</a:t>
            </a:r>
          </a:p>
          <a:p>
            <a:pPr lvl="0"/>
            <a:r>
              <a:rPr lang="sv-SE" sz="1800" dirty="0">
                <a:solidFill>
                  <a:srgbClr val="7030A0"/>
                </a:solidFill>
                <a:latin typeface="Calibri"/>
                <a:ea typeface="Calibri"/>
                <a:cs typeface="Calibri"/>
                <a:sym typeface="Calibri"/>
              </a:rPr>
              <a:t>"Ständiga nya frågor i geometri är ett problem för Luigi eftersom han bryr sig om XXX".</a:t>
            </a:r>
            <a:endParaRPr sz="1800" dirty="0">
              <a:solidFill>
                <a:srgbClr val="7030A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6" name="Picture 2">
            <a:extLst>
              <a:ext uri="{FF2B5EF4-FFF2-40B4-BE49-F238E27FC236}">
                <a16:creationId xmlns:a16="http://schemas.microsoft.com/office/drawing/2014/main" id="{B1ADF918-ECA7-4335-B548-148A94E76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84" name="Google Shape;184;p14"/>
          <p:cNvSpPr txBox="1">
            <a:spLocks noGrp="1"/>
          </p:cNvSpPr>
          <p:nvPr>
            <p:ph type="title"/>
          </p:nvPr>
        </p:nvSpPr>
        <p:spPr>
          <a:xfrm>
            <a:off x="838200" y="923922"/>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sv-SE" dirty="0"/>
              <a:t>Nu kan du prova följande</a:t>
            </a:r>
            <a:endParaRPr dirty="0"/>
          </a:p>
        </p:txBody>
      </p:sp>
      <p:sp>
        <p:nvSpPr>
          <p:cNvPr id="185" name="Google Shape;185;p14"/>
          <p:cNvSpPr txBox="1"/>
          <p:nvPr/>
        </p:nvSpPr>
        <p:spPr>
          <a:xfrm>
            <a:off x="838200" y="2055814"/>
            <a:ext cx="10951346" cy="646331"/>
          </a:xfrm>
          <a:prstGeom prst="rect">
            <a:avLst/>
          </a:prstGeom>
          <a:noFill/>
          <a:ln>
            <a:noFill/>
          </a:ln>
        </p:spPr>
        <p:txBody>
          <a:bodyPr spcFirstLastPara="1" wrap="square" lIns="91425" tIns="45700" rIns="91425" bIns="45700" anchor="t" anchorCtr="0">
            <a:spAutoFit/>
          </a:bodyPr>
          <a:lstStyle/>
          <a:p>
            <a:pPr lvl="0"/>
            <a:r>
              <a:rPr lang="sv-SE" sz="1800" dirty="0">
                <a:solidFill>
                  <a:schemeClr val="dk1"/>
                </a:solidFill>
                <a:latin typeface="Calibri"/>
                <a:ea typeface="Calibri"/>
                <a:cs typeface="Calibri"/>
                <a:sym typeface="Calibri"/>
              </a:rPr>
              <a:t>I den första delen av den här kursen skrev du ner en massa negativa saker om något svårt som du gör eller har gjort. Vad var det du brydde dig om som gjorde att det negativa kom upp? Vad var viktigt med det?</a:t>
            </a:r>
            <a:endParaRPr sz="1800" dirty="0">
              <a:solidFill>
                <a:schemeClr val="dk1"/>
              </a:solidFill>
              <a:latin typeface="Calibri"/>
              <a:ea typeface="Calibri"/>
              <a:cs typeface="Calibri"/>
              <a:sym typeface="Calibri"/>
            </a:endParaRPr>
          </a:p>
        </p:txBody>
      </p:sp>
      <p:sp>
        <p:nvSpPr>
          <p:cNvPr id="186" name="Google Shape;186;p14"/>
          <p:cNvSpPr txBox="1"/>
          <p:nvPr/>
        </p:nvSpPr>
        <p:spPr>
          <a:xfrm>
            <a:off x="838200" y="3143057"/>
            <a:ext cx="7847860" cy="646331"/>
          </a:xfrm>
          <a:prstGeom prst="rect">
            <a:avLst/>
          </a:prstGeom>
          <a:noFill/>
          <a:ln>
            <a:noFill/>
          </a:ln>
        </p:spPr>
        <p:txBody>
          <a:bodyPr spcFirstLastPara="1" wrap="square" lIns="91425" tIns="45700" rIns="91425" bIns="45700" anchor="t" anchorCtr="0">
            <a:spAutoFit/>
          </a:bodyPr>
          <a:lstStyle/>
          <a:p>
            <a:pPr lvl="0"/>
            <a:r>
              <a:rPr lang="sv-SE" sz="1800" dirty="0">
                <a:solidFill>
                  <a:srgbClr val="7030A0"/>
                </a:solidFill>
                <a:latin typeface="Calibri"/>
                <a:ea typeface="Calibri"/>
                <a:cs typeface="Calibri"/>
                <a:sym typeface="Calibri"/>
              </a:rPr>
              <a:t>Om de inte kommer med egna exempel kan du försöka få dem att minnas något svårt och viktigt.?</a:t>
            </a:r>
            <a:endParaRPr sz="1800" dirty="0">
              <a:solidFill>
                <a:srgbClr val="7030A0"/>
              </a:solidFill>
              <a:latin typeface="Calibri"/>
              <a:ea typeface="Calibri"/>
              <a:cs typeface="Calibri"/>
              <a:sym typeface="Calibri"/>
            </a:endParaRPr>
          </a:p>
        </p:txBody>
      </p:sp>
      <p:sp>
        <p:nvSpPr>
          <p:cNvPr id="187" name="Google Shape;187;p14"/>
          <p:cNvSpPr txBox="1"/>
          <p:nvPr/>
        </p:nvSpPr>
        <p:spPr>
          <a:xfrm>
            <a:off x="838200" y="4318519"/>
            <a:ext cx="7368466" cy="1477328"/>
          </a:xfrm>
          <a:prstGeom prst="rect">
            <a:avLst/>
          </a:prstGeom>
          <a:noFill/>
          <a:ln>
            <a:noFill/>
          </a:ln>
        </p:spPr>
        <p:txBody>
          <a:bodyPr spcFirstLastPara="1" wrap="square" lIns="91425" tIns="45700" rIns="91425" bIns="45700" anchor="t" anchorCtr="0">
            <a:spAutoFit/>
          </a:bodyPr>
          <a:lstStyle/>
          <a:p>
            <a:pPr lvl="0"/>
            <a:r>
              <a:rPr lang="sv-SE" sz="1800" dirty="0">
                <a:solidFill>
                  <a:schemeClr val="dk1"/>
                </a:solidFill>
                <a:latin typeface="Calibri"/>
                <a:ea typeface="Calibri"/>
                <a:cs typeface="Calibri"/>
                <a:sym typeface="Calibri"/>
              </a:rPr>
              <a:t>Att fokusera på att inte låta dum hjälper inte Anna att lära sig spanska, att inte låta dum var viktigt för henne eftersom hon ville lära sig spanska. Om Anna fokuserade mer på att lära sig spanska än på att inte låta dum skulle hon vara både gladare och bättre på spanska om ett år. Förhoppningsvis kan du ta med dig det här perspektivet när du möter hinder och svåra uppgifter.</a:t>
            </a:r>
            <a:endParaRPr sz="18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6" name="Picture 2">
            <a:extLst>
              <a:ext uri="{FF2B5EF4-FFF2-40B4-BE49-F238E27FC236}">
                <a16:creationId xmlns:a16="http://schemas.microsoft.com/office/drawing/2014/main" id="{9F1049DB-665E-4A3C-AEFE-7C93F2DA6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92" name="Google Shape;192;p15"/>
          <p:cNvSpPr txBox="1">
            <a:spLocks noGrp="1"/>
          </p:cNvSpPr>
          <p:nvPr>
            <p:ph type="title"/>
          </p:nvPr>
        </p:nvSpPr>
        <p:spPr>
          <a:xfrm>
            <a:off x="838200" y="1093261"/>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sv-SE" dirty="0"/>
              <a:t>Att sätta ihop det hela</a:t>
            </a:r>
            <a:endParaRPr dirty="0"/>
          </a:p>
        </p:txBody>
      </p:sp>
      <p:sp>
        <p:nvSpPr>
          <p:cNvPr id="193" name="Google Shape;193;p15"/>
          <p:cNvSpPr txBox="1"/>
          <p:nvPr/>
        </p:nvSpPr>
        <p:spPr>
          <a:xfrm>
            <a:off x="838200" y="2063220"/>
            <a:ext cx="10782670" cy="646290"/>
          </a:xfrm>
          <a:prstGeom prst="rect">
            <a:avLst/>
          </a:prstGeom>
          <a:noFill/>
          <a:ln>
            <a:noFill/>
          </a:ln>
        </p:spPr>
        <p:txBody>
          <a:bodyPr spcFirstLastPara="1" wrap="square" lIns="91425" tIns="45700" rIns="91425" bIns="45700" anchor="t" anchorCtr="0">
            <a:spAutoFit/>
          </a:bodyPr>
          <a:lstStyle/>
          <a:p>
            <a:pPr lvl="0"/>
            <a:r>
              <a:rPr lang="sv-SE" sz="1800" dirty="0">
                <a:solidFill>
                  <a:schemeClr val="dk1"/>
                </a:solidFill>
                <a:latin typeface="Calibri"/>
                <a:ea typeface="Calibri"/>
                <a:cs typeface="Calibri"/>
                <a:sym typeface="Calibri"/>
              </a:rPr>
              <a:t>Nu har du tre sätt att hitta ett positivt och meningsfullt fokus när du tar dig an svåra uppgifter och möter hinder. För att avsluta den här delen ska vi försöka göra dem alla tillsammans i ett sista exempel.</a:t>
            </a:r>
            <a:endParaRPr sz="1800" dirty="0">
              <a:solidFill>
                <a:schemeClr val="dk1"/>
              </a:solidFill>
              <a:latin typeface="Calibri"/>
              <a:ea typeface="Calibri"/>
              <a:cs typeface="Calibri"/>
              <a:sym typeface="Calibri"/>
            </a:endParaRPr>
          </a:p>
        </p:txBody>
      </p:sp>
      <p:sp>
        <p:nvSpPr>
          <p:cNvPr id="194" name="Google Shape;194;p15"/>
          <p:cNvSpPr txBox="1"/>
          <p:nvPr/>
        </p:nvSpPr>
        <p:spPr>
          <a:xfrm>
            <a:off x="838200" y="2876365"/>
            <a:ext cx="10010400" cy="2862282"/>
          </a:xfrm>
          <a:prstGeom prst="rect">
            <a:avLst/>
          </a:prstGeom>
          <a:noFill/>
          <a:ln>
            <a:noFill/>
          </a:ln>
        </p:spPr>
        <p:txBody>
          <a:bodyPr spcFirstLastPara="1" wrap="square" lIns="91425" tIns="45700" rIns="91425" bIns="45700" anchor="t" anchorCtr="0">
            <a:spAutoFit/>
          </a:bodyPr>
          <a:lstStyle/>
          <a:p>
            <a:pPr lvl="0"/>
            <a:r>
              <a:rPr lang="sv-SE" sz="1800" dirty="0">
                <a:solidFill>
                  <a:schemeClr val="dk1"/>
                </a:solidFill>
                <a:latin typeface="Calibri"/>
                <a:ea typeface="Calibri"/>
                <a:cs typeface="Calibri"/>
                <a:sym typeface="Calibri"/>
              </a:rPr>
              <a:t>Föreställ dig att du nästa termin börjar en kurs eller ett jobb som är perfekt för dig, men som är lite för svårt. Du får tre månader på dig att visa vad du går för, och om du klarar dig bra får du stanna kvar. Tänk först på vilken typ av jobb eller kurs det skulle kunna vara.</a:t>
            </a:r>
          </a:p>
          <a:p>
            <a:pPr lvl="0"/>
            <a:endParaRPr sz="1800" dirty="0">
              <a:solidFill>
                <a:schemeClr val="dk1"/>
              </a:solidFill>
              <a:latin typeface="Calibri"/>
              <a:ea typeface="Calibri"/>
              <a:cs typeface="Calibri"/>
              <a:sym typeface="Calibri"/>
            </a:endParaRPr>
          </a:p>
          <a:p>
            <a:pPr marL="342900" lvl="0" indent="-342900">
              <a:buClr>
                <a:schemeClr val="dk1"/>
              </a:buClr>
              <a:buSzPts val="1800"/>
              <a:buFont typeface="Calibri"/>
              <a:buAutoNum type="alphaUcParenR"/>
            </a:pPr>
            <a:r>
              <a:rPr lang="sv-SE" sz="1800" dirty="0">
                <a:solidFill>
                  <a:schemeClr val="dk1"/>
                </a:solidFill>
                <a:latin typeface="Calibri"/>
                <a:ea typeface="Calibri"/>
                <a:cs typeface="Calibri"/>
                <a:sym typeface="Calibri"/>
              </a:rPr>
              <a:t>Den första veckan känner du rädsla, stress och vill verkligen inte göra bort dig. Varför fortsätter du ändå? Vilka är de positiva aspekterna?</a:t>
            </a:r>
          </a:p>
          <a:p>
            <a:pPr marL="342900" lvl="0" indent="-342900">
              <a:buClr>
                <a:schemeClr val="dk1"/>
              </a:buClr>
              <a:buSzPts val="1800"/>
              <a:buFont typeface="Calibri"/>
              <a:buAutoNum type="alphaUcParenR"/>
            </a:pPr>
            <a:r>
              <a:rPr lang="sv-SE" sz="1800" dirty="0">
                <a:solidFill>
                  <a:schemeClr val="dk1"/>
                </a:solidFill>
                <a:latin typeface="Calibri"/>
                <a:ea typeface="Calibri"/>
                <a:cs typeface="Calibri"/>
                <a:sym typeface="Calibri"/>
              </a:rPr>
              <a:t>Föreställ dig de positiva konsekvenserna av att lyckas och få stanna kvar efter de tre månaderna, föreställ dig hur det skulle kännas och vad det skulle förändra för dig-</a:t>
            </a:r>
          </a:p>
          <a:p>
            <a:pPr marL="342900" lvl="0" indent="-342900">
              <a:buClr>
                <a:schemeClr val="dk1"/>
              </a:buClr>
              <a:buSzPts val="1800"/>
              <a:buFont typeface="Calibri"/>
              <a:buAutoNum type="alphaUcParenR"/>
            </a:pPr>
            <a:r>
              <a:rPr lang="sv-SE" sz="1800" dirty="0">
                <a:solidFill>
                  <a:schemeClr val="dk1"/>
                </a:solidFill>
                <a:latin typeface="Calibri"/>
                <a:ea typeface="Calibri"/>
                <a:cs typeface="Calibri"/>
                <a:sym typeface="Calibri"/>
              </a:rPr>
              <a:t>Rädslan, stressen och önskan att inte göra bort sig, vad är det du bryr dig om/känns viktigt som gör att du känner så? </a:t>
            </a:r>
            <a:endParaRPr sz="1800" dirty="0">
              <a:solidFill>
                <a:schemeClr val="dk1"/>
              </a:solidFill>
              <a:latin typeface="Calibri"/>
              <a:ea typeface="Calibri"/>
              <a:cs typeface="Calibri"/>
              <a:sym typeface="Calibri"/>
            </a:endParaRPr>
          </a:p>
        </p:txBody>
      </p:sp>
      <p:sp>
        <p:nvSpPr>
          <p:cNvPr id="195" name="Google Shape;195;p15"/>
          <p:cNvSpPr txBox="1"/>
          <p:nvPr/>
        </p:nvSpPr>
        <p:spPr>
          <a:xfrm>
            <a:off x="1020932" y="5690586"/>
            <a:ext cx="10332868" cy="1200288"/>
          </a:xfrm>
          <a:prstGeom prst="rect">
            <a:avLst/>
          </a:prstGeom>
          <a:noFill/>
          <a:ln>
            <a:noFill/>
          </a:ln>
        </p:spPr>
        <p:txBody>
          <a:bodyPr spcFirstLastPara="1" wrap="square" lIns="91425" tIns="45700" rIns="91425" bIns="45700" anchor="t" anchorCtr="0">
            <a:spAutoFit/>
          </a:bodyPr>
          <a:lstStyle/>
          <a:p>
            <a:pPr lvl="0"/>
            <a:r>
              <a:rPr lang="sv-SE" sz="1800" dirty="0">
                <a:solidFill>
                  <a:schemeClr val="dk1"/>
                </a:solidFill>
                <a:latin typeface="Calibri"/>
                <a:ea typeface="Calibri"/>
                <a:cs typeface="Calibri"/>
                <a:sym typeface="Calibri"/>
              </a:rPr>
              <a:t>Förhoppningsvis kan dessa tre uppgifter hjälpa dig att fokusera mer på de positiva aspekterna och meningsfulla delarna av det du står inför, samtidigt som du förstår varför det också kan orsaka stress och negativa känslor.</a:t>
            </a:r>
          </a:p>
          <a:p>
            <a:pPr lvl="0"/>
            <a:r>
              <a:rPr lang="sv-SE" sz="1800" dirty="0">
                <a:solidFill>
                  <a:schemeClr val="dk1"/>
                </a:solidFill>
                <a:latin typeface="Calibri"/>
                <a:ea typeface="Calibri"/>
                <a:cs typeface="Calibri"/>
                <a:sym typeface="Calibri"/>
              </a:rPr>
              <a:t>Öppen fråga: Vad tar du med dig från den här övningen? </a:t>
            </a:r>
            <a:endParaRPr sz="1800" dirty="0">
              <a:solidFill>
                <a:srgbClr val="7030A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3" name="Picture 2">
            <a:extLst>
              <a:ext uri="{FF2B5EF4-FFF2-40B4-BE49-F238E27FC236}">
                <a16:creationId xmlns:a16="http://schemas.microsoft.com/office/drawing/2014/main" id="{C6155172-CA00-4E32-AE36-E891AF7DA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00" name="Google Shape;200;p16"/>
          <p:cNvSpPr txBox="1">
            <a:spLocks noGrp="1"/>
          </p:cNvSpPr>
          <p:nvPr>
            <p:ph type="title"/>
          </p:nvPr>
        </p:nvSpPr>
        <p:spPr>
          <a:xfrm>
            <a:off x="838200" y="2515658"/>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sv-SE" dirty="0"/>
              <a:t>Del 2 - Att inte bli överväldigad och att lösa problem</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5" name="Picture 2">
            <a:extLst>
              <a:ext uri="{FF2B5EF4-FFF2-40B4-BE49-F238E27FC236}">
                <a16:creationId xmlns:a16="http://schemas.microsoft.com/office/drawing/2014/main" id="{F3EF09A5-AA7A-49C9-BDC9-E4C6C08364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05" name="Google Shape;205;p17"/>
          <p:cNvSpPr txBox="1">
            <a:spLocks noGrp="1"/>
          </p:cNvSpPr>
          <p:nvPr>
            <p:ph type="title"/>
          </p:nvPr>
        </p:nvSpPr>
        <p:spPr>
          <a:xfrm>
            <a:off x="838200" y="1685924"/>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sv-SE" dirty="0"/>
              <a:t>Problemlösning i fyra steg</a:t>
            </a:r>
            <a:br>
              <a:rPr lang="sv-SE" dirty="0"/>
            </a:br>
            <a:endParaRPr dirty="0"/>
          </a:p>
        </p:txBody>
      </p:sp>
      <p:sp>
        <p:nvSpPr>
          <p:cNvPr id="206" name="Google Shape;206;p17"/>
          <p:cNvSpPr txBox="1"/>
          <p:nvPr/>
        </p:nvSpPr>
        <p:spPr>
          <a:xfrm>
            <a:off x="838200" y="2892954"/>
            <a:ext cx="10427700" cy="1200288"/>
          </a:xfrm>
          <a:prstGeom prst="rect">
            <a:avLst/>
          </a:prstGeom>
          <a:noFill/>
          <a:ln>
            <a:noFill/>
          </a:ln>
        </p:spPr>
        <p:txBody>
          <a:bodyPr spcFirstLastPara="1" wrap="square" lIns="91425" tIns="45700" rIns="91425" bIns="45700" anchor="t" anchorCtr="0">
            <a:spAutoFit/>
          </a:bodyPr>
          <a:lstStyle/>
          <a:p>
            <a:pPr marL="342900" lvl="0" indent="-342900">
              <a:buClr>
                <a:schemeClr val="dk1"/>
              </a:buClr>
              <a:buSzPts val="1800"/>
              <a:buFont typeface="Calibri"/>
              <a:buAutoNum type="alphaLcParenR"/>
            </a:pPr>
            <a:r>
              <a:rPr lang="sv-SE" sz="1800" dirty="0">
                <a:solidFill>
                  <a:schemeClr val="dk1"/>
                </a:solidFill>
                <a:latin typeface="Calibri"/>
                <a:ea typeface="Calibri"/>
                <a:cs typeface="Calibri"/>
                <a:sym typeface="Calibri"/>
              </a:rPr>
              <a:t>Identifiera problemet.</a:t>
            </a:r>
          </a:p>
          <a:p>
            <a:pPr marL="342900" lvl="0" indent="-342900">
              <a:buClr>
                <a:schemeClr val="dk1"/>
              </a:buClr>
              <a:buSzPts val="1800"/>
              <a:buFont typeface="Calibri"/>
              <a:buAutoNum type="alphaLcParenR"/>
            </a:pPr>
            <a:r>
              <a:rPr lang="sv-SE" sz="1800" dirty="0">
                <a:solidFill>
                  <a:schemeClr val="dk1"/>
                </a:solidFill>
                <a:latin typeface="Calibri"/>
                <a:ea typeface="Calibri"/>
                <a:cs typeface="Calibri"/>
                <a:sym typeface="Calibri"/>
              </a:rPr>
              <a:t>Brainstorma så många lösningar som möjligt.</a:t>
            </a:r>
          </a:p>
          <a:p>
            <a:pPr marL="342900" lvl="0" indent="-342900">
              <a:buClr>
                <a:schemeClr val="dk1"/>
              </a:buClr>
              <a:buSzPts val="1800"/>
              <a:buFont typeface="Calibri"/>
              <a:buAutoNum type="alphaLcParenR"/>
            </a:pPr>
            <a:r>
              <a:rPr lang="sv-SE" sz="1800" dirty="0">
                <a:solidFill>
                  <a:schemeClr val="dk1"/>
                </a:solidFill>
                <a:latin typeface="Calibri"/>
                <a:ea typeface="Calibri"/>
                <a:cs typeface="Calibri"/>
                <a:sym typeface="Calibri"/>
              </a:rPr>
              <a:t>Utvärdera för- och nackdelar och välj sedan.</a:t>
            </a:r>
          </a:p>
          <a:p>
            <a:pPr marL="342900" lvl="0" indent="-342900">
              <a:buClr>
                <a:schemeClr val="dk1"/>
              </a:buClr>
              <a:buSzPts val="1800"/>
              <a:buFont typeface="Calibri"/>
              <a:buAutoNum type="alphaLcParenR"/>
            </a:pPr>
            <a:r>
              <a:rPr lang="sv-SE" sz="1800" dirty="0">
                <a:solidFill>
                  <a:schemeClr val="dk1"/>
                </a:solidFill>
                <a:latin typeface="Calibri"/>
                <a:ea typeface="Calibri"/>
                <a:cs typeface="Calibri"/>
                <a:sym typeface="Calibri"/>
              </a:rPr>
              <a:t>Gör det! Utvärdera sedan resultatet.</a:t>
            </a:r>
            <a:endParaRPr sz="1800" dirty="0">
              <a:solidFill>
                <a:schemeClr val="dk1"/>
              </a:solidFill>
              <a:latin typeface="Calibri"/>
              <a:ea typeface="Calibri"/>
              <a:cs typeface="Calibri"/>
              <a:sym typeface="Calibri"/>
            </a:endParaRPr>
          </a:p>
        </p:txBody>
      </p:sp>
      <p:sp>
        <p:nvSpPr>
          <p:cNvPr id="207" name="Google Shape;207;p17"/>
          <p:cNvSpPr txBox="1"/>
          <p:nvPr/>
        </p:nvSpPr>
        <p:spPr>
          <a:xfrm>
            <a:off x="838200" y="4309533"/>
            <a:ext cx="10427563" cy="1200329"/>
          </a:xfrm>
          <a:prstGeom prst="rect">
            <a:avLst/>
          </a:prstGeom>
          <a:noFill/>
          <a:ln>
            <a:noFill/>
          </a:ln>
        </p:spPr>
        <p:txBody>
          <a:bodyPr spcFirstLastPara="1" wrap="square" lIns="91425" tIns="45700" rIns="91425" bIns="45700" anchor="t" anchorCtr="0">
            <a:spAutoFit/>
          </a:bodyPr>
          <a:lstStyle/>
          <a:p>
            <a:pPr lvl="0"/>
            <a:r>
              <a:rPr lang="sv-SE" sz="1800" dirty="0">
                <a:solidFill>
                  <a:schemeClr val="dk1"/>
                </a:solidFill>
                <a:latin typeface="Calibri"/>
                <a:ea typeface="Calibri"/>
                <a:cs typeface="Calibri"/>
                <a:sym typeface="Calibri"/>
              </a:rPr>
              <a:t>I den här modulen ska vi lära oss den fyrstegsmodell för problemlösning som består av de fyra stegen ovan. Den här problemlösningsmodellen är den mest utforskade som finns. Den har använts av massor av människor för att lösa många olika typer av problem. Vi kommer att ägna mycket tid åt den här modellen för att se till att du förstår den korrekt.</a:t>
            </a:r>
            <a:endParaRPr sz="1800"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4" name="Picture 2">
            <a:extLst>
              <a:ext uri="{FF2B5EF4-FFF2-40B4-BE49-F238E27FC236}">
                <a16:creationId xmlns:a16="http://schemas.microsoft.com/office/drawing/2014/main" id="{757D65A4-293A-4E50-84DC-6FCE02514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12" name="Google Shape;212;p18"/>
          <p:cNvSpPr txBox="1">
            <a:spLocks noGrp="1"/>
          </p:cNvSpPr>
          <p:nvPr>
            <p:ph type="title"/>
          </p:nvPr>
        </p:nvSpPr>
        <p:spPr>
          <a:xfrm>
            <a:off x="838200" y="75459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A) Identifiera problemet</a:t>
            </a:r>
            <a:endParaRPr dirty="0"/>
          </a:p>
        </p:txBody>
      </p:sp>
      <p:sp>
        <p:nvSpPr>
          <p:cNvPr id="213" name="Google Shape;213;p18"/>
          <p:cNvSpPr txBox="1"/>
          <p:nvPr/>
        </p:nvSpPr>
        <p:spPr>
          <a:xfrm>
            <a:off x="585613" y="1673209"/>
            <a:ext cx="10900533" cy="5078273"/>
          </a:xfrm>
          <a:prstGeom prst="rect">
            <a:avLst/>
          </a:prstGeom>
          <a:noFill/>
          <a:ln>
            <a:noFill/>
          </a:ln>
        </p:spPr>
        <p:txBody>
          <a:bodyPr spcFirstLastPara="1" wrap="square" lIns="91425" tIns="45700" rIns="91425" bIns="45700" anchor="t" anchorCtr="0">
            <a:spAutoFit/>
          </a:bodyPr>
          <a:lstStyle/>
          <a:p>
            <a:pPr lvl="0"/>
            <a:r>
              <a:rPr lang="sv-SE" sz="1800" dirty="0">
                <a:solidFill>
                  <a:schemeClr val="dk1"/>
                </a:solidFill>
                <a:latin typeface="Calibri"/>
                <a:ea typeface="Calibri"/>
                <a:cs typeface="Calibri"/>
                <a:sym typeface="Calibri"/>
              </a:rPr>
              <a:t>När du har problem med något är det viktigt att du vet exakt vad problemet är. Annars kan du lätt hamna i en situation där du känner dig överväldigad, tror att du inte vet något alls eller är ineffektiv. Ganska ofta är problemet mer specifikt än vad vi först trodde. Att identifiera problemet innebär att man tittar närmare på det område där man har svårigheter och försöker hitta var problemet ligger.</a:t>
            </a:r>
          </a:p>
          <a:p>
            <a:pPr lvl="0"/>
            <a:endParaRPr lang="sv-SE" sz="1800" dirty="0">
              <a:solidFill>
                <a:schemeClr val="dk1"/>
              </a:solidFill>
              <a:latin typeface="Calibri"/>
              <a:ea typeface="Calibri"/>
              <a:cs typeface="Calibri"/>
              <a:sym typeface="Calibri"/>
            </a:endParaRPr>
          </a:p>
          <a:p>
            <a:pPr lvl="0"/>
            <a:r>
              <a:rPr lang="sv-SE" sz="1800" dirty="0">
                <a:solidFill>
                  <a:schemeClr val="dk1"/>
                </a:solidFill>
                <a:latin typeface="Calibri"/>
                <a:ea typeface="Calibri"/>
                <a:cs typeface="Calibri"/>
                <a:sym typeface="Calibri"/>
              </a:rPr>
              <a:t>Om vi återgår till Anna (s2) har hon ständiga problem med grammatik. Grammatik är ett stort ämne, så vi vill identifiera exakt vad problemet/problemen är för att börja lösa problemet. När Anna tittar på sina hemuppgifter i spanska som hennes lärare har korrigerat ser hon att hon ofta misslyckas med att hitta rätt form på verb. Så hennes problem är faktiskt inte all grammatik, det är verben.</a:t>
            </a:r>
          </a:p>
          <a:p>
            <a:pPr lvl="0"/>
            <a:endParaRPr lang="sv-SE" sz="1800" dirty="0">
              <a:solidFill>
                <a:schemeClr val="dk1"/>
              </a:solidFill>
              <a:latin typeface="Calibri"/>
              <a:ea typeface="Calibri"/>
              <a:cs typeface="Calibri"/>
              <a:sym typeface="Calibri"/>
            </a:endParaRPr>
          </a:p>
          <a:p>
            <a:pPr lvl="0"/>
            <a:r>
              <a:rPr lang="sv-SE" sz="1800" dirty="0">
                <a:solidFill>
                  <a:schemeClr val="dk1"/>
                </a:solidFill>
                <a:latin typeface="Calibri"/>
                <a:ea typeface="Calibri"/>
                <a:cs typeface="Calibri"/>
                <a:sym typeface="Calibri"/>
              </a:rPr>
              <a:t>Luigi har problem med geometri. När han läser sin kursbok och provar övningarna inser han att det är svårt för honom att gå från två till tre dimensioner. Han märker när han tittar på gamla läxor att han gör små fel i övningar som han faktiskt förstår, vilket sänker hans poäng.</a:t>
            </a:r>
          </a:p>
          <a:p>
            <a:pPr lvl="0"/>
            <a:endParaRPr lang="sv-SE" sz="1800" dirty="0">
              <a:solidFill>
                <a:schemeClr val="dk1"/>
              </a:solidFill>
              <a:latin typeface="Calibri"/>
              <a:ea typeface="Calibri"/>
              <a:cs typeface="Calibri"/>
              <a:sym typeface="Calibri"/>
            </a:endParaRPr>
          </a:p>
          <a:p>
            <a:pPr lvl="0"/>
            <a:r>
              <a:rPr lang="sv-SE" sz="1800" dirty="0">
                <a:solidFill>
                  <a:schemeClr val="dk1"/>
                </a:solidFill>
                <a:latin typeface="Calibri"/>
                <a:ea typeface="Calibri"/>
                <a:cs typeface="Calibri"/>
                <a:sym typeface="Calibri"/>
              </a:rPr>
              <a:t>Anna sa att hon hade problem med grammatik men lyckades identifiera problemet som enbart verb. Luigi trodde att han hade problem med geometri, men när han tittade närmare insåg han att 3D-objekt och små fel på grund av slarv var hans problem. När man har problem eller hinder i inlärningen är det mycket viktigt att identifiera exakt vad som är problemet, be lärarna om feedback eller titta på gamla prov kan göra det tydligare.</a:t>
            </a:r>
            <a:endParaRPr sz="18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3" name="Picture 2">
            <a:extLst>
              <a:ext uri="{FF2B5EF4-FFF2-40B4-BE49-F238E27FC236}">
                <a16:creationId xmlns:a16="http://schemas.microsoft.com/office/drawing/2014/main" id="{6BF094CD-F428-4AC9-9AE3-6A0EE86F5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89" name="Google Shape;89;p1"/>
          <p:cNvSpPr txBox="1">
            <a:spLocks noGrp="1"/>
          </p:cNvSpPr>
          <p:nvPr>
            <p:ph type="title"/>
          </p:nvPr>
        </p:nvSpPr>
        <p:spPr>
          <a:xfrm>
            <a:off x="838200" y="365125"/>
            <a:ext cx="10515600" cy="622228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0"/>
              <a:buFont typeface="Aparajita"/>
              <a:buNone/>
            </a:pPr>
            <a:r>
              <a:rPr lang="sv-SE" sz="20000" dirty="0">
                <a:latin typeface="Calibri" panose="020F0502020204030204" pitchFamily="34" charset="0"/>
                <a:ea typeface="Aparajita"/>
                <a:cs typeface="Calibri" panose="020F0502020204030204" pitchFamily="34" charset="0"/>
                <a:sym typeface="Aparajita"/>
              </a:rPr>
              <a:t>Varför?</a:t>
            </a:r>
            <a:endParaRPr sz="20000" dirty="0">
              <a:latin typeface="Calibri" panose="020F0502020204030204" pitchFamily="34" charset="0"/>
              <a:ea typeface="Aparajita"/>
              <a:cs typeface="Calibri" panose="020F0502020204030204" pitchFamily="34" charset="0"/>
              <a:sym typeface="Aparajit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5" name="Picture 2">
            <a:extLst>
              <a:ext uri="{FF2B5EF4-FFF2-40B4-BE49-F238E27FC236}">
                <a16:creationId xmlns:a16="http://schemas.microsoft.com/office/drawing/2014/main" id="{3A6DBC2E-15A1-43A5-B638-5B53BF84C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18" name="Google Shape;218;p19"/>
          <p:cNvSpPr txBox="1">
            <a:spLocks noGrp="1"/>
          </p:cNvSpPr>
          <p:nvPr>
            <p:ph type="title"/>
          </p:nvPr>
        </p:nvSpPr>
        <p:spPr>
          <a:xfrm>
            <a:off x="838200" y="1008587"/>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sv-SE" dirty="0"/>
              <a:t>B) Brainstorma möjliga lösningar!</a:t>
            </a:r>
            <a:endParaRPr dirty="0"/>
          </a:p>
        </p:txBody>
      </p:sp>
      <p:sp>
        <p:nvSpPr>
          <p:cNvPr id="219" name="Google Shape;219;p19"/>
          <p:cNvSpPr txBox="1"/>
          <p:nvPr/>
        </p:nvSpPr>
        <p:spPr>
          <a:xfrm>
            <a:off x="1003177" y="1579403"/>
            <a:ext cx="9729926" cy="45808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19"/>
          <p:cNvSpPr txBox="1"/>
          <p:nvPr/>
        </p:nvSpPr>
        <p:spPr>
          <a:xfrm>
            <a:off x="1136342" y="2139188"/>
            <a:ext cx="9490229" cy="5355272"/>
          </a:xfrm>
          <a:prstGeom prst="rect">
            <a:avLst/>
          </a:prstGeom>
          <a:noFill/>
          <a:ln>
            <a:noFill/>
          </a:ln>
        </p:spPr>
        <p:txBody>
          <a:bodyPr spcFirstLastPara="1" wrap="square" lIns="91425" tIns="45700" rIns="91425" bIns="45700" anchor="t" anchorCtr="0">
            <a:spAutoFit/>
          </a:bodyPr>
          <a:lstStyle/>
          <a:p>
            <a:pPr lvl="0"/>
            <a:r>
              <a:rPr lang="sv-SE" sz="1800" dirty="0">
                <a:solidFill>
                  <a:schemeClr val="dk1"/>
                </a:solidFill>
                <a:latin typeface="Calibri"/>
                <a:ea typeface="Calibri"/>
                <a:cs typeface="Calibri"/>
                <a:sym typeface="Calibri"/>
              </a:rPr>
              <a:t>I det här steget ska du komma på så många lösningar som möjligt UTAN att döma dem. Ingen bedömning av bra/dåligt här! Bara brainstorming. Låt oss börja med Anna. Hon tycker att det är jättesvårt att få rätt form på verb i spanska, </a:t>
            </a:r>
            <a:r>
              <a:rPr lang="sv-SE" sz="1800" dirty="0">
                <a:solidFill>
                  <a:srgbClr val="7030A0"/>
                </a:solidFill>
                <a:latin typeface="Calibri"/>
                <a:ea typeface="Calibri"/>
                <a:cs typeface="Calibri"/>
                <a:sym typeface="Calibri"/>
              </a:rPr>
              <a:t>Fråga eleverna: Vad skulle hon kunna göra åt det? Skriv ner deras förslag och påminn dem om att de inte ska döma dem än, be dem att vara exakta.</a:t>
            </a:r>
            <a:endParaRPr sz="1800" dirty="0">
              <a:solidFill>
                <a:srgbClr val="7030A0"/>
              </a:solidFill>
              <a:latin typeface="Calibri"/>
              <a:ea typeface="Calibri"/>
              <a:cs typeface="Calibri"/>
              <a:sym typeface="Calibri"/>
            </a:endParaRPr>
          </a:p>
          <a:p>
            <a:pPr marL="0" marR="0" lvl="0" indent="0" algn="l" rtl="0">
              <a:spcBef>
                <a:spcPts val="0"/>
              </a:spcBef>
              <a:spcAft>
                <a:spcPts val="0"/>
              </a:spcAft>
              <a:buNone/>
            </a:pPr>
            <a:endParaRPr lang="sv-SE" sz="1800" dirty="0">
              <a:solidFill>
                <a:srgbClr val="7030A0"/>
              </a:solidFill>
              <a:latin typeface="Calibri"/>
              <a:ea typeface="Calibri"/>
              <a:cs typeface="Calibri"/>
              <a:sym typeface="Calibri"/>
            </a:endParaRPr>
          </a:p>
          <a:p>
            <a:pPr lvl="0"/>
            <a:r>
              <a:rPr lang="sv-SE" sz="1800" dirty="0">
                <a:solidFill>
                  <a:schemeClr val="tx1"/>
                </a:solidFill>
                <a:latin typeface="Calibri"/>
                <a:ea typeface="Calibri"/>
                <a:cs typeface="Calibri"/>
                <a:sym typeface="Calibri"/>
              </a:rPr>
              <a:t>Nu till Luigi, första problem: Att gå från två till tre dimensioner. </a:t>
            </a:r>
          </a:p>
          <a:p>
            <a:pPr lvl="0"/>
            <a:r>
              <a:rPr lang="sv-SE" sz="1800" dirty="0">
                <a:solidFill>
                  <a:srgbClr val="7030A0"/>
                </a:solidFill>
                <a:latin typeface="Calibri"/>
                <a:ea typeface="Calibri"/>
                <a:cs typeface="Calibri"/>
                <a:sym typeface="Calibri"/>
              </a:rPr>
              <a:t>Fråga eleverna: </a:t>
            </a:r>
            <a:r>
              <a:rPr lang="sv-SE" sz="1800" dirty="0">
                <a:solidFill>
                  <a:schemeClr val="tx1"/>
                </a:solidFill>
                <a:latin typeface="Calibri"/>
                <a:ea typeface="Calibri"/>
                <a:cs typeface="Calibri"/>
                <a:sym typeface="Calibri"/>
              </a:rPr>
              <a:t>Vad skulle kunna vara en möjlig lösning på hans svårigheter där? </a:t>
            </a:r>
            <a:r>
              <a:rPr lang="sv-SE" sz="1800" dirty="0">
                <a:solidFill>
                  <a:srgbClr val="7030A0"/>
                </a:solidFill>
                <a:latin typeface="Calibri"/>
                <a:ea typeface="Calibri"/>
                <a:cs typeface="Calibri"/>
                <a:sym typeface="Calibri"/>
              </a:rPr>
              <a:t>Skriv ner deras förslag och påminn dem om att de inte ska döma dem än, be dem vara exakta.</a:t>
            </a:r>
          </a:p>
          <a:p>
            <a:pPr lvl="0"/>
            <a:endParaRPr sz="1800" dirty="0">
              <a:solidFill>
                <a:schemeClr val="dk1"/>
              </a:solidFill>
              <a:latin typeface="Calibri"/>
              <a:ea typeface="Calibri"/>
              <a:cs typeface="Calibri"/>
              <a:sym typeface="Calibri"/>
            </a:endParaRPr>
          </a:p>
          <a:p>
            <a:pPr lvl="0"/>
            <a:r>
              <a:rPr lang="sv-SE" sz="1800" dirty="0">
                <a:solidFill>
                  <a:schemeClr val="dk1"/>
                </a:solidFill>
                <a:latin typeface="Calibri"/>
                <a:ea typeface="Calibri"/>
                <a:cs typeface="Calibri"/>
                <a:sym typeface="Calibri"/>
              </a:rPr>
              <a:t>Det andra problemet är att han ibland gör små fel i uppgifter som han faktiskt förstår. Fråga eleverna: Vad kan han göra för att komma till rätta med detta? </a:t>
            </a:r>
            <a:r>
              <a:rPr lang="sv-SE" sz="1800" dirty="0">
                <a:solidFill>
                  <a:srgbClr val="7030A0"/>
                </a:solidFill>
                <a:latin typeface="Calibri"/>
                <a:ea typeface="Calibri"/>
                <a:cs typeface="Calibri"/>
                <a:sym typeface="Calibri"/>
              </a:rPr>
              <a:t>Skriv ner deras förslag och påminn dem om att de inte ska döma dem ännu, be dem att vara exakta.</a:t>
            </a:r>
          </a:p>
          <a:p>
            <a:pPr lvl="0"/>
            <a:endParaRPr sz="1800" dirty="0">
              <a:solidFill>
                <a:srgbClr val="7030A0"/>
              </a:solidFill>
              <a:latin typeface="Calibri"/>
              <a:ea typeface="Calibri"/>
              <a:cs typeface="Calibri"/>
              <a:sym typeface="Calibri"/>
            </a:endParaRPr>
          </a:p>
          <a:p>
            <a:pPr lvl="0"/>
            <a:r>
              <a:rPr lang="sv-SE" sz="1800" dirty="0">
                <a:solidFill>
                  <a:schemeClr val="dk1"/>
                </a:solidFill>
                <a:latin typeface="Calibri"/>
                <a:ea typeface="Calibri"/>
                <a:cs typeface="Calibri"/>
                <a:sym typeface="Calibri"/>
              </a:rPr>
              <a:t>Ju fler olika möjligheter du hittar, desto större är sannolikheten att du hittar en riktigt bra lösning. Om du dömer lösningarna i det här steget kommer det att hindra dig från att komma på nya lösningar.</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4" name="Picture 2">
            <a:extLst>
              <a:ext uri="{FF2B5EF4-FFF2-40B4-BE49-F238E27FC236}">
                <a16:creationId xmlns:a16="http://schemas.microsoft.com/office/drawing/2014/main" id="{A1D979F9-06D5-49B6-99AE-50CFEFD61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25" name="Google Shape;225;p20"/>
          <p:cNvSpPr txBox="1">
            <a:spLocks noGrp="1"/>
          </p:cNvSpPr>
          <p:nvPr>
            <p:ph type="title"/>
          </p:nvPr>
        </p:nvSpPr>
        <p:spPr>
          <a:xfrm>
            <a:off x="838200" y="1685924"/>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sv-SE" dirty="0"/>
              <a:t>C) Utvärdera för- och nackdelar</a:t>
            </a:r>
            <a:endParaRPr dirty="0"/>
          </a:p>
        </p:txBody>
      </p:sp>
      <p:sp>
        <p:nvSpPr>
          <p:cNvPr id="226" name="Google Shape;226;p20"/>
          <p:cNvSpPr txBox="1"/>
          <p:nvPr/>
        </p:nvSpPr>
        <p:spPr>
          <a:xfrm>
            <a:off x="838200" y="2732346"/>
            <a:ext cx="10067278" cy="4524275"/>
          </a:xfrm>
          <a:prstGeom prst="rect">
            <a:avLst/>
          </a:prstGeom>
          <a:noFill/>
          <a:ln>
            <a:noFill/>
          </a:ln>
        </p:spPr>
        <p:txBody>
          <a:bodyPr spcFirstLastPara="1" wrap="square" lIns="91425" tIns="45700" rIns="91425" bIns="45700" anchor="t" anchorCtr="0">
            <a:spAutoFit/>
          </a:bodyPr>
          <a:lstStyle/>
          <a:p>
            <a:pPr lvl="0"/>
            <a:r>
              <a:rPr lang="sv-SE" sz="1800" dirty="0">
                <a:solidFill>
                  <a:schemeClr val="dk1"/>
                </a:solidFill>
                <a:latin typeface="Calibri"/>
                <a:ea typeface="Calibri"/>
                <a:cs typeface="Calibri"/>
                <a:sym typeface="Calibri"/>
              </a:rPr>
              <a:t>Detta är det mest omfattande steget och kan ta en del tid. </a:t>
            </a:r>
            <a:r>
              <a:rPr lang="sv-SE" sz="1800" dirty="0">
                <a:solidFill>
                  <a:srgbClr val="7030A0"/>
                </a:solidFill>
                <a:latin typeface="Calibri"/>
                <a:ea typeface="Calibri"/>
                <a:cs typeface="Calibri"/>
                <a:sym typeface="Calibri"/>
              </a:rPr>
              <a:t>Berätta för eleverna: Ni ska till att börja med på egen hand skriva ner alla för- och nackdelar som ni kan komma på med minst fem av de lösningar som nämns för Annas problem, som tillexempel +snabbt, - kräver lärare osv. Ni får 7 minuter till denna uppgift. </a:t>
            </a:r>
          </a:p>
          <a:p>
            <a:pPr lvl="0"/>
            <a:endParaRPr sz="1800" dirty="0">
              <a:solidFill>
                <a:schemeClr val="dk1"/>
              </a:solidFill>
              <a:latin typeface="Calibri"/>
              <a:ea typeface="Calibri"/>
              <a:cs typeface="Calibri"/>
              <a:sym typeface="Calibri"/>
            </a:endParaRPr>
          </a:p>
          <a:p>
            <a:pPr lvl="0"/>
            <a:r>
              <a:rPr lang="sv-SE" sz="1800" dirty="0">
                <a:solidFill>
                  <a:schemeClr val="dk1"/>
                </a:solidFill>
                <a:latin typeface="Calibri"/>
                <a:ea typeface="Calibri"/>
                <a:cs typeface="Calibri"/>
                <a:sym typeface="Calibri"/>
              </a:rPr>
              <a:t>*När eleverna är klara diskuterar ni vilka för- och nackdelar de har kommit fram till för lösningarna. Försök sedan att utvärdera vilken lösning som hade flest fördelar i förhållande till nackdelar och se om eleverna håller med.* </a:t>
            </a:r>
          </a:p>
          <a:p>
            <a:pPr lvl="0"/>
            <a:endParaRPr sz="1800" dirty="0">
              <a:solidFill>
                <a:srgbClr val="7030A0"/>
              </a:solidFill>
              <a:latin typeface="Calibri"/>
              <a:ea typeface="Calibri"/>
              <a:cs typeface="Calibri"/>
              <a:sym typeface="Calibri"/>
            </a:endParaRPr>
          </a:p>
          <a:p>
            <a:pPr lvl="0"/>
            <a:r>
              <a:rPr lang="sv-SE" sz="1800" dirty="0">
                <a:solidFill>
                  <a:srgbClr val="7030A0"/>
                </a:solidFill>
                <a:latin typeface="Calibri"/>
                <a:ea typeface="Calibri"/>
                <a:cs typeface="Calibri"/>
                <a:sym typeface="Calibri"/>
              </a:rPr>
              <a:t>Nästa steg är att utvärdera för- och nackdelar med tre lösningar för var och en av Luigis två problem. Sju minuter igen.</a:t>
            </a:r>
          </a:p>
          <a:p>
            <a:pPr lvl="0"/>
            <a:endParaRPr sz="1800" dirty="0">
              <a:solidFill>
                <a:schemeClr val="dk1"/>
              </a:solidFill>
              <a:latin typeface="Calibri"/>
              <a:ea typeface="Calibri"/>
              <a:cs typeface="Calibri"/>
              <a:sym typeface="Calibri"/>
            </a:endParaRPr>
          </a:p>
          <a:p>
            <a:pPr lvl="0"/>
            <a:r>
              <a:rPr lang="sv-SE" sz="1800" dirty="0">
                <a:solidFill>
                  <a:schemeClr val="dk1"/>
                </a:solidFill>
                <a:latin typeface="Calibri"/>
                <a:ea typeface="Calibri"/>
                <a:cs typeface="Calibri"/>
                <a:sym typeface="Calibri"/>
              </a:rPr>
              <a:t>*När eleverna är klara diskuterar ni vilka för- och nackdelar de har kommit fram till för lösningarna. Försök sedan att utvärdera vilken lösning som hade flest fördelar i förhållande till nackdelar och se om eleverna håller med.*</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rgbClr val="7030A0"/>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4" name="Picture 2">
            <a:extLst>
              <a:ext uri="{FF2B5EF4-FFF2-40B4-BE49-F238E27FC236}">
                <a16:creationId xmlns:a16="http://schemas.microsoft.com/office/drawing/2014/main" id="{4C29552D-FC35-4493-9856-B9A388A76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31" name="Google Shape;231;p21"/>
          <p:cNvSpPr txBox="1">
            <a:spLocks noGrp="1"/>
          </p:cNvSpPr>
          <p:nvPr>
            <p:ph type="title"/>
          </p:nvPr>
        </p:nvSpPr>
        <p:spPr>
          <a:xfrm>
            <a:off x="838200" y="2210858"/>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sv-SE" dirty="0"/>
              <a:t>D) Gör det! + utvärdera</a:t>
            </a:r>
            <a:endParaRPr dirty="0"/>
          </a:p>
        </p:txBody>
      </p:sp>
      <p:sp>
        <p:nvSpPr>
          <p:cNvPr id="232" name="Google Shape;232;p21"/>
          <p:cNvSpPr txBox="1"/>
          <p:nvPr/>
        </p:nvSpPr>
        <p:spPr>
          <a:xfrm>
            <a:off x="838200" y="3993621"/>
            <a:ext cx="10578600" cy="2308284"/>
          </a:xfrm>
          <a:prstGeom prst="rect">
            <a:avLst/>
          </a:prstGeom>
          <a:noFill/>
          <a:ln>
            <a:noFill/>
          </a:ln>
        </p:spPr>
        <p:txBody>
          <a:bodyPr spcFirstLastPara="1" wrap="square" lIns="91425" tIns="45700" rIns="91425" bIns="45700" anchor="t" anchorCtr="0">
            <a:spAutoFit/>
          </a:bodyPr>
          <a:lstStyle/>
          <a:p>
            <a:pPr lvl="0"/>
            <a:r>
              <a:rPr lang="sv-SE" sz="1800" dirty="0">
                <a:solidFill>
                  <a:schemeClr val="dk1"/>
                </a:solidFill>
                <a:latin typeface="Calibri"/>
                <a:ea typeface="Calibri"/>
                <a:cs typeface="Calibri"/>
                <a:sym typeface="Calibri"/>
              </a:rPr>
              <a:t>Det sista steget är att bara göra det du valt som den bästa lösningen. Övningen här är att skriva ner en plan för Anna och Luigi om hur de i detalj ska gå tillväga för att genomföra de lösningar som valts som de bästa. Skriv ner en snabb plan för var och en av dem. </a:t>
            </a:r>
            <a:r>
              <a:rPr lang="sv-SE" sz="1800" dirty="0">
                <a:solidFill>
                  <a:srgbClr val="7030A0"/>
                </a:solidFill>
                <a:latin typeface="Calibri"/>
                <a:ea typeface="Calibri"/>
                <a:cs typeface="Calibri"/>
                <a:sym typeface="Calibri"/>
              </a:rPr>
              <a:t>Ge eleverna 5 minuter och diskutera sedan deras planer.</a:t>
            </a:r>
          </a:p>
          <a:p>
            <a:pPr lvl="0"/>
            <a:endParaRPr sz="1800" dirty="0">
              <a:solidFill>
                <a:schemeClr val="dk1"/>
              </a:solidFill>
              <a:latin typeface="Calibri"/>
              <a:ea typeface="Calibri"/>
              <a:cs typeface="Calibri"/>
              <a:sym typeface="Calibri"/>
            </a:endParaRPr>
          </a:p>
          <a:p>
            <a:pPr lvl="0"/>
            <a:r>
              <a:rPr lang="sv-SE" sz="1800" dirty="0">
                <a:solidFill>
                  <a:schemeClr val="dk1"/>
                </a:solidFill>
                <a:latin typeface="Calibri"/>
                <a:ea typeface="Calibri"/>
                <a:cs typeface="Calibri"/>
                <a:sym typeface="Calibri"/>
              </a:rPr>
              <a:t>Om allt går som planerat är problemet borta eller betydligt mindre i detta skede, men om det kvarstår går du helt enkelt tillbaka till det första skedet och försöker igen. Om allt går bra, ta dig tid att tänka på varför det är så, kanske har du lärt dig något om hur man hanterar svåra situationer i allmänhet.</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4" name="Picture 2">
            <a:extLst>
              <a:ext uri="{FF2B5EF4-FFF2-40B4-BE49-F238E27FC236}">
                <a16:creationId xmlns:a16="http://schemas.microsoft.com/office/drawing/2014/main" id="{B6CCA8FA-3D9C-4705-BBF7-CCFAC51FF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37" name="Google Shape;237;p22"/>
          <p:cNvSpPr txBox="1">
            <a:spLocks noGrp="1"/>
          </p:cNvSpPr>
          <p:nvPr>
            <p:ph type="title"/>
          </p:nvPr>
        </p:nvSpPr>
        <p:spPr>
          <a:xfrm>
            <a:off x="838200" y="15843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Din tur!</a:t>
            </a:r>
            <a:endParaRPr dirty="0"/>
          </a:p>
        </p:txBody>
      </p:sp>
      <p:sp>
        <p:nvSpPr>
          <p:cNvPr id="238" name="Google Shape;238;p22"/>
          <p:cNvSpPr txBox="1"/>
          <p:nvPr/>
        </p:nvSpPr>
        <p:spPr>
          <a:xfrm>
            <a:off x="838200" y="3011487"/>
            <a:ext cx="10649400" cy="2862282"/>
          </a:xfrm>
          <a:prstGeom prst="rect">
            <a:avLst/>
          </a:prstGeom>
          <a:noFill/>
          <a:ln>
            <a:noFill/>
          </a:ln>
        </p:spPr>
        <p:txBody>
          <a:bodyPr spcFirstLastPara="1" wrap="square" lIns="91425" tIns="45700" rIns="91425" bIns="45700" anchor="t" anchorCtr="0">
            <a:spAutoFit/>
          </a:bodyPr>
          <a:lstStyle/>
          <a:p>
            <a:pPr lvl="0"/>
            <a:r>
              <a:rPr lang="sv-SE" sz="1800" dirty="0">
                <a:solidFill>
                  <a:srgbClr val="7030A0"/>
                </a:solidFill>
                <a:latin typeface="Calibri"/>
                <a:ea typeface="Calibri"/>
                <a:cs typeface="Calibri"/>
                <a:sym typeface="Calibri"/>
              </a:rPr>
              <a:t>Berätta för eleverna: Det sista steget är att genomföra denna strategi själv, tveka inte att be om hjälp. Ni får 10 minuter på er för denna uppgift.</a:t>
            </a:r>
          </a:p>
          <a:p>
            <a:pPr lvl="0"/>
            <a:endParaRPr lang="sv-SE" sz="1800" dirty="0">
              <a:solidFill>
                <a:srgbClr val="7030A0"/>
              </a:solidFill>
              <a:latin typeface="Calibri"/>
              <a:ea typeface="Calibri"/>
              <a:cs typeface="Calibri"/>
              <a:sym typeface="Calibri"/>
            </a:endParaRPr>
          </a:p>
          <a:p>
            <a:pPr marL="342900" lvl="0" indent="-342900">
              <a:buAutoNum type="alphaUcParenR"/>
            </a:pPr>
            <a:r>
              <a:rPr lang="sv-SE" sz="1800" dirty="0">
                <a:solidFill>
                  <a:schemeClr val="dk1"/>
                </a:solidFill>
                <a:latin typeface="Calibri"/>
                <a:ea typeface="Calibri"/>
                <a:cs typeface="Calibri"/>
                <a:sym typeface="Calibri"/>
              </a:rPr>
              <a:t>Försök att identifiera ett problem som du har i ditt lärande eller arbete, kanske något som du skrev ner i det senaste blocket. Försök att vara så specifik som möjligt.</a:t>
            </a:r>
          </a:p>
          <a:p>
            <a:pPr lvl="0"/>
            <a:r>
              <a:rPr lang="sv-SE" sz="1800" dirty="0">
                <a:solidFill>
                  <a:schemeClr val="dk1"/>
                </a:solidFill>
                <a:latin typeface="Calibri"/>
                <a:ea typeface="Calibri"/>
                <a:cs typeface="Calibri"/>
                <a:sym typeface="Calibri"/>
              </a:rPr>
              <a:t>B) Brainstorma lösningar</a:t>
            </a:r>
          </a:p>
          <a:p>
            <a:pPr lvl="0"/>
            <a:endParaRPr lang="sv-SE" sz="1800" dirty="0">
              <a:solidFill>
                <a:schemeClr val="dk1"/>
              </a:solidFill>
              <a:latin typeface="Calibri"/>
              <a:ea typeface="Calibri"/>
              <a:cs typeface="Calibri"/>
              <a:sym typeface="Calibri"/>
            </a:endParaRPr>
          </a:p>
          <a:p>
            <a:pPr lvl="0"/>
            <a:r>
              <a:rPr lang="sv-SE" sz="1800" dirty="0">
                <a:solidFill>
                  <a:schemeClr val="dk1"/>
                </a:solidFill>
                <a:latin typeface="Calibri"/>
                <a:ea typeface="Calibri"/>
                <a:cs typeface="Calibri"/>
                <a:sym typeface="Calibri"/>
              </a:rPr>
              <a:t>C) Utvärdera för- och nackdelar</a:t>
            </a:r>
          </a:p>
          <a:p>
            <a:pPr lvl="0"/>
            <a:endParaRPr sz="1800" dirty="0">
              <a:solidFill>
                <a:schemeClr val="dk1"/>
              </a:solidFill>
              <a:latin typeface="Calibri"/>
              <a:ea typeface="Calibri"/>
              <a:cs typeface="Calibri"/>
              <a:sym typeface="Calibri"/>
            </a:endParaRPr>
          </a:p>
          <a:p>
            <a:pPr lvl="0"/>
            <a:r>
              <a:rPr lang="sv-SE" sz="1800" dirty="0">
                <a:solidFill>
                  <a:schemeClr val="dk1"/>
                </a:solidFill>
                <a:latin typeface="Calibri"/>
                <a:ea typeface="Calibri"/>
                <a:cs typeface="Calibri"/>
                <a:sym typeface="Calibri"/>
              </a:rPr>
              <a:t>D) Välj och gör det nästa gång du får chansen.</a:t>
            </a:r>
            <a:endParaRPr sz="1800" dirty="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4" name="Picture 2">
            <a:extLst>
              <a:ext uri="{FF2B5EF4-FFF2-40B4-BE49-F238E27FC236}">
                <a16:creationId xmlns:a16="http://schemas.microsoft.com/office/drawing/2014/main" id="{AC571EA1-5647-4771-98C7-1CE5D2471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43" name="Google Shape;243;p23"/>
          <p:cNvSpPr txBox="1">
            <a:spLocks noGrp="1"/>
          </p:cNvSpPr>
          <p:nvPr>
            <p:ph type="title"/>
          </p:nvPr>
        </p:nvSpPr>
        <p:spPr>
          <a:xfrm>
            <a:off x="563479" y="878453"/>
            <a:ext cx="11065042" cy="1325563"/>
          </a:xfrm>
          <a:prstGeom prst="rect">
            <a:avLst/>
          </a:prstGeom>
          <a:noFill/>
          <a:ln>
            <a:noFill/>
          </a:ln>
        </p:spPr>
        <p:txBody>
          <a:bodyPr spcFirstLastPara="1" wrap="square" lIns="91425" tIns="45700" rIns="91425" bIns="45700" anchor="ctr" anchorCtr="0">
            <a:normAutofit/>
          </a:bodyPr>
          <a:lstStyle/>
          <a:p>
            <a:pPr lvl="0">
              <a:buSzPts val="4400"/>
            </a:pPr>
            <a:r>
              <a:rPr lang="sv-SE" dirty="0"/>
              <a:t>15-minutersregeln, slutet på all </a:t>
            </a:r>
            <a:r>
              <a:rPr lang="sv-SE" dirty="0" err="1"/>
              <a:t>prokrastinering</a:t>
            </a:r>
            <a:endParaRPr dirty="0"/>
          </a:p>
        </p:txBody>
      </p:sp>
      <p:sp>
        <p:nvSpPr>
          <p:cNvPr id="244" name="Google Shape;244;p23"/>
          <p:cNvSpPr txBox="1"/>
          <p:nvPr/>
        </p:nvSpPr>
        <p:spPr>
          <a:xfrm>
            <a:off x="711622" y="1983081"/>
            <a:ext cx="10502400" cy="4801274"/>
          </a:xfrm>
          <a:prstGeom prst="rect">
            <a:avLst/>
          </a:prstGeom>
          <a:noFill/>
          <a:ln>
            <a:noFill/>
          </a:ln>
        </p:spPr>
        <p:txBody>
          <a:bodyPr spcFirstLastPara="1" wrap="square" lIns="91425" tIns="45700" rIns="91425" bIns="45700" anchor="t" anchorCtr="0">
            <a:spAutoFit/>
          </a:bodyPr>
          <a:lstStyle/>
          <a:p>
            <a:pPr lvl="0"/>
            <a:r>
              <a:rPr lang="sv-SE" sz="1800" dirty="0">
                <a:solidFill>
                  <a:schemeClr val="dk1"/>
                </a:solidFill>
                <a:latin typeface="Calibri"/>
                <a:ea typeface="Calibri"/>
                <a:cs typeface="Calibri"/>
                <a:sym typeface="Calibri"/>
              </a:rPr>
              <a:t>Att arbeta med frågor och ämnen som du tycker är svåra kan kännas överväldigande och oändligt. Därför ger vi dig en snabbguide för hur du kan få dem att kännas mer hanterbara - 15-min-regeln. Den är egentligen väldigt enkel.</a:t>
            </a:r>
          </a:p>
          <a:p>
            <a:pPr lvl="0"/>
            <a:endParaRPr sz="1800" dirty="0">
              <a:solidFill>
                <a:schemeClr val="dk1"/>
              </a:solidFill>
              <a:latin typeface="Calibri"/>
              <a:ea typeface="Calibri"/>
              <a:cs typeface="Calibri"/>
              <a:sym typeface="Calibri"/>
            </a:endParaRPr>
          </a:p>
          <a:p>
            <a:pPr lvl="0"/>
            <a:r>
              <a:rPr lang="sv-SE" sz="1800" dirty="0">
                <a:solidFill>
                  <a:schemeClr val="dk1"/>
                </a:solidFill>
                <a:latin typeface="Calibri"/>
                <a:ea typeface="Calibri"/>
                <a:cs typeface="Calibri"/>
                <a:sym typeface="Calibri"/>
              </a:rPr>
              <a:t>Om du har en uppgift som du inte riktigt ser fram emot eller som känns övermäktig. Bestäm en tid då du lovar dig själv att ägna exakt 15 minuter åt uppgiften och exakt vad du ska göra under dessa 15 minuter. När du börjar ställer du in ett alarm. När 15 minuter har gått bestämmer du dig för om du klarar ytterligare 15 minuter, förmodligen gör du det, efter ännu en uppsättning 15 minuter, upprepa, upprepa igen osv. När du bestämmer dig för att sluta är det verkligen viktigt att du bestämmer exakt när du ska ägna de kommande 15 minuterna åt uppgiften. På så sätt är nästa session alltid bokad!</a:t>
            </a:r>
          </a:p>
          <a:p>
            <a:pPr lvl="0"/>
            <a:r>
              <a:rPr lang="sv-SE" sz="1800" dirty="0">
                <a:solidFill>
                  <a:schemeClr val="dk1"/>
                </a:solidFill>
                <a:latin typeface="Calibri"/>
                <a:ea typeface="Calibri"/>
                <a:cs typeface="Calibri"/>
                <a:sym typeface="Calibri"/>
              </a:rPr>
              <a:t>Anna behövde arbeta med sina spanska verb, så hon bestämde sig för att direkt när hon kommer hem från jobbet ska hon ägna 15 minuter åt att titta på vilka verb hon misslyckades med på förra provet. Luigi, som är riktigt trött efter skolan, bestämde sig för att titta på </a:t>
            </a:r>
            <a:r>
              <a:rPr lang="sv-SE" sz="1800" dirty="0" err="1">
                <a:solidFill>
                  <a:schemeClr val="dk1"/>
                </a:solidFill>
                <a:latin typeface="Calibri"/>
                <a:ea typeface="Calibri"/>
                <a:cs typeface="Calibri"/>
                <a:sym typeface="Calibri"/>
              </a:rPr>
              <a:t>youtube</a:t>
            </a:r>
            <a:r>
              <a:rPr lang="sv-SE" sz="1800" dirty="0">
                <a:solidFill>
                  <a:schemeClr val="dk1"/>
                </a:solidFill>
                <a:latin typeface="Calibri"/>
                <a:ea typeface="Calibri"/>
                <a:cs typeface="Calibri"/>
                <a:sym typeface="Calibri"/>
              </a:rPr>
              <a:t>-instruktioner om hur man går från två till tre dimensioner i geometri efter middagen i 15 minuter.</a:t>
            </a:r>
          </a:p>
          <a:p>
            <a:pPr lvl="0"/>
            <a:r>
              <a:rPr lang="sv-SE" sz="1800" dirty="0">
                <a:solidFill>
                  <a:schemeClr val="dk1"/>
                </a:solidFill>
                <a:latin typeface="Calibri"/>
                <a:ea typeface="Calibri"/>
                <a:cs typeface="Calibri"/>
                <a:sym typeface="Calibri"/>
              </a:rPr>
              <a:t>15-minutersregeln är ofta riktigt användbar för att lura sig själv för att övervinna </a:t>
            </a:r>
            <a:r>
              <a:rPr lang="sv-SE" sz="1800" dirty="0" err="1">
                <a:solidFill>
                  <a:schemeClr val="dk1"/>
                </a:solidFill>
                <a:latin typeface="Calibri"/>
                <a:ea typeface="Calibri"/>
                <a:cs typeface="Calibri"/>
                <a:sym typeface="Calibri"/>
              </a:rPr>
              <a:t>prokrastinering</a:t>
            </a:r>
            <a:r>
              <a:rPr lang="sv-SE" sz="1800" dirty="0">
                <a:solidFill>
                  <a:schemeClr val="dk1"/>
                </a:solidFill>
                <a:latin typeface="Calibri"/>
                <a:ea typeface="Calibri"/>
                <a:cs typeface="Calibri"/>
                <a:sym typeface="Calibri"/>
              </a:rPr>
              <a:t>, kom ihåg att du aldrig anmäler dig för mer än 15 minuter, men du anmäler dig alltid för dina nästa 15 minuter! Så innan vi sammanfattar workshopen vill jag att du bestämmer dig för när du ska spendera de kommande 15 minuterna.</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4" name="Picture 2">
            <a:extLst>
              <a:ext uri="{FF2B5EF4-FFF2-40B4-BE49-F238E27FC236}">
                <a16:creationId xmlns:a16="http://schemas.microsoft.com/office/drawing/2014/main" id="{A9515E41-FF33-48B5-8B9D-99F74276A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50" name="Google Shape;250;gce26b615b0_0_0"/>
          <p:cNvSpPr txBox="1">
            <a:spLocks noGrp="1"/>
          </p:cNvSpPr>
          <p:nvPr>
            <p:ph type="title"/>
          </p:nvPr>
        </p:nvSpPr>
        <p:spPr>
          <a:xfrm>
            <a:off x="838200" y="1347258"/>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dirty="0"/>
              <a:t>Summera</a:t>
            </a:r>
            <a:endParaRPr dirty="0"/>
          </a:p>
        </p:txBody>
      </p:sp>
      <p:sp>
        <p:nvSpPr>
          <p:cNvPr id="251" name="Google Shape;251;gce26b615b0_0_0"/>
          <p:cNvSpPr txBox="1"/>
          <p:nvPr/>
        </p:nvSpPr>
        <p:spPr>
          <a:xfrm>
            <a:off x="720325" y="2466307"/>
            <a:ext cx="10449900" cy="3139291"/>
          </a:xfrm>
          <a:prstGeom prst="rect">
            <a:avLst/>
          </a:prstGeom>
          <a:noFill/>
          <a:ln>
            <a:noFill/>
          </a:ln>
        </p:spPr>
        <p:txBody>
          <a:bodyPr spcFirstLastPara="1" wrap="square" lIns="91425" tIns="91425" rIns="91425" bIns="91425" anchor="t" anchorCtr="0">
            <a:spAutoFit/>
          </a:bodyPr>
          <a:lstStyle/>
          <a:p>
            <a:pPr lvl="0"/>
            <a:r>
              <a:rPr lang="sv-SE" sz="2400" dirty="0">
                <a:latin typeface="Calibri"/>
                <a:ea typeface="Calibri"/>
                <a:cs typeface="Calibri"/>
                <a:sym typeface="Calibri"/>
              </a:rPr>
              <a:t>I dag har vi gått igenom ett antal sätt att bryta barriärer med hjälp av Anna och Luigi: fråga varför, föreställa sig framgång, vända på rädslor, problemlösning och 15-minutersregeln. Förhoppningsvis kommer dessa övningar att tjäna dig väl i dina framtida studier och i livet. Dessa färdigheter kommer inte att ta bort alla svårigheter från ditt liv och dina studier, snarare gör de dem lättare att övervinna. Den sista övningen går ut på att du ska skriva ner när du tror att du kommer att ha användning för dessa olika färdigheter och om du kommer att använda dem inom den närmaste framtiden. </a:t>
            </a:r>
            <a:r>
              <a:rPr lang="sv-SE" sz="2400" dirty="0">
                <a:solidFill>
                  <a:srgbClr val="7030A0"/>
                </a:solidFill>
                <a:latin typeface="Calibri"/>
                <a:ea typeface="Calibri"/>
                <a:cs typeface="Calibri"/>
                <a:sym typeface="Calibri"/>
              </a:rPr>
              <a:t>Be eleverna om exempel och avsluta sedan workshopen.</a:t>
            </a:r>
            <a:endParaRPr sz="2400" dirty="0">
              <a:solidFill>
                <a:srgbClr val="7030A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5" name="Picture 2">
            <a:extLst>
              <a:ext uri="{FF2B5EF4-FFF2-40B4-BE49-F238E27FC236}">
                <a16:creationId xmlns:a16="http://schemas.microsoft.com/office/drawing/2014/main" id="{6DD7BC5B-8253-4C0B-A075-10AC27FCF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95" name="Google Shape;95;p2"/>
          <p:cNvSpPr/>
          <p:nvPr/>
        </p:nvSpPr>
        <p:spPr>
          <a:xfrm>
            <a:off x="186432" y="1393794"/>
            <a:ext cx="4154750" cy="2610035"/>
          </a:xfrm>
          <a:prstGeom prst="cloudCallout">
            <a:avLst>
              <a:gd name="adj1" fmla="val 48196"/>
              <a:gd name="adj2" fmla="val 59813"/>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sv-SE" sz="1800" dirty="0">
                <a:solidFill>
                  <a:schemeClr val="dk1"/>
                </a:solidFill>
                <a:latin typeface="Calibri"/>
                <a:ea typeface="Calibri"/>
                <a:cs typeface="Calibri"/>
                <a:sym typeface="Calibri"/>
              </a:rPr>
              <a:t>Grammatiken är hemsk</a:t>
            </a:r>
          </a:p>
          <a:p>
            <a:pPr lvl="0" algn="ctr"/>
            <a:endParaRPr lang="sv-SE" sz="1800" dirty="0">
              <a:solidFill>
                <a:schemeClr val="dk1"/>
              </a:solidFill>
              <a:latin typeface="Calibri"/>
              <a:ea typeface="Calibri"/>
              <a:cs typeface="Calibri"/>
              <a:sym typeface="Calibri"/>
            </a:endParaRPr>
          </a:p>
          <a:p>
            <a:pPr lvl="0" algn="ctr"/>
            <a:r>
              <a:rPr lang="sv-SE" sz="1800" dirty="0">
                <a:solidFill>
                  <a:schemeClr val="dk1"/>
                </a:solidFill>
                <a:latin typeface="Calibri"/>
                <a:ea typeface="Calibri"/>
                <a:cs typeface="Calibri"/>
                <a:sym typeface="Calibri"/>
              </a:rPr>
              <a:t>Uttalet är hopplöst</a:t>
            </a:r>
          </a:p>
          <a:p>
            <a:pPr lvl="0" algn="ctr"/>
            <a:endParaRPr lang="sv-SE" sz="1800" dirty="0">
              <a:solidFill>
                <a:schemeClr val="dk1"/>
              </a:solidFill>
              <a:latin typeface="Calibri"/>
              <a:ea typeface="Calibri"/>
              <a:cs typeface="Calibri"/>
              <a:sym typeface="Calibri"/>
            </a:endParaRPr>
          </a:p>
          <a:p>
            <a:pPr lvl="0" algn="ctr"/>
            <a:r>
              <a:rPr lang="sv-SE" sz="1800" dirty="0">
                <a:solidFill>
                  <a:schemeClr val="dk1"/>
                </a:solidFill>
                <a:latin typeface="Calibri"/>
                <a:ea typeface="Calibri"/>
                <a:cs typeface="Calibri"/>
                <a:sym typeface="Calibri"/>
              </a:rPr>
              <a:t>Jag låter dum</a:t>
            </a:r>
          </a:p>
          <a:p>
            <a:pPr lvl="0" algn="ctr"/>
            <a:endParaRPr lang="sv-SE" sz="1800" dirty="0">
              <a:solidFill>
                <a:schemeClr val="dk1"/>
              </a:solidFill>
              <a:latin typeface="Calibri"/>
              <a:ea typeface="Calibri"/>
              <a:cs typeface="Calibri"/>
              <a:sym typeface="Calibri"/>
            </a:endParaRPr>
          </a:p>
          <a:p>
            <a:pPr lvl="0" algn="ctr"/>
            <a:r>
              <a:rPr lang="sv-SE" sz="1800" dirty="0">
                <a:solidFill>
                  <a:schemeClr val="dk1"/>
                </a:solidFill>
                <a:latin typeface="Calibri"/>
                <a:ea typeface="Calibri"/>
                <a:cs typeface="Calibri"/>
                <a:sym typeface="Calibri"/>
              </a:rPr>
              <a:t>Jag gör hemska misstag</a:t>
            </a:r>
            <a:endParaRPr sz="1800" b="0" i="0" u="none" strike="noStrike" cap="none" dirty="0">
              <a:solidFill>
                <a:schemeClr val="dk1"/>
              </a:solidFill>
              <a:latin typeface="Calibri"/>
              <a:ea typeface="Calibri"/>
              <a:cs typeface="Calibri"/>
              <a:sym typeface="Calibri"/>
            </a:endParaRPr>
          </a:p>
        </p:txBody>
      </p:sp>
      <p:sp>
        <p:nvSpPr>
          <p:cNvPr id="96" name="Google Shape;96;p2"/>
          <p:cNvSpPr txBox="1">
            <a:spLocks noGrp="1"/>
          </p:cNvSpPr>
          <p:nvPr>
            <p:ph type="title"/>
          </p:nvPr>
        </p:nvSpPr>
        <p:spPr>
          <a:xfrm>
            <a:off x="2593020" y="1110192"/>
            <a:ext cx="10515600" cy="1325563"/>
          </a:xfrm>
          <a:prstGeom prst="rect">
            <a:avLst/>
          </a:prstGeom>
          <a:noFill/>
          <a:ln>
            <a:noFill/>
          </a:ln>
        </p:spPr>
        <p:txBody>
          <a:bodyPr spcFirstLastPara="1" wrap="square" lIns="91425" tIns="45700" rIns="91425" bIns="45700" anchor="ctr" anchorCtr="0">
            <a:normAutofit/>
          </a:bodyPr>
          <a:lstStyle/>
          <a:p>
            <a:pPr lvl="0" algn="ctr">
              <a:buClr>
                <a:srgbClr val="C55A11"/>
              </a:buClr>
              <a:buSzPts val="4400"/>
            </a:pPr>
            <a:r>
              <a:rPr lang="sv-SE" dirty="0">
                <a:solidFill>
                  <a:srgbClr val="C55A11"/>
                </a:solidFill>
              </a:rPr>
              <a:t>Varför lär sig Anna spanska?</a:t>
            </a:r>
            <a:endParaRPr dirty="0">
              <a:solidFill>
                <a:srgbClr val="C55A11"/>
              </a:solidFill>
            </a:endParaRPr>
          </a:p>
        </p:txBody>
      </p:sp>
      <p:pic>
        <p:nvPicPr>
          <p:cNvPr id="97" name="Google Shape;97;p2" descr="Pix For  Grumpy Face Emoticon"/>
          <p:cNvPicPr preferRelativeResize="0"/>
          <p:nvPr/>
        </p:nvPicPr>
        <p:blipFill rotWithShape="1">
          <a:blip r:embed="rId4">
            <a:alphaModFix/>
          </a:blip>
          <a:srcRect/>
          <a:stretch/>
        </p:blipFill>
        <p:spPr>
          <a:xfrm>
            <a:off x="4437843" y="3287137"/>
            <a:ext cx="3316313" cy="34717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0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5" name="Picture 2">
            <a:extLst>
              <a:ext uri="{FF2B5EF4-FFF2-40B4-BE49-F238E27FC236}">
                <a16:creationId xmlns:a16="http://schemas.microsoft.com/office/drawing/2014/main" id="{D2F60D5A-7644-4A9A-8A1E-92CC63E55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104" name="Google Shape;104;p3" descr="Free A Person Thinking, Download Free Clip Art, Free Clip Art on ..."/>
          <p:cNvPicPr preferRelativeResize="0"/>
          <p:nvPr/>
        </p:nvPicPr>
        <p:blipFill rotWithShape="1">
          <a:blip r:embed="rId4">
            <a:clrChange>
              <a:clrFrom>
                <a:srgbClr val="FFFFFF"/>
              </a:clrFrom>
              <a:clrTo>
                <a:srgbClr val="FFFFFF">
                  <a:alpha val="0"/>
                </a:srgbClr>
              </a:clrTo>
            </a:clrChange>
            <a:alphaModFix/>
          </a:blip>
          <a:srcRect/>
          <a:stretch/>
        </p:blipFill>
        <p:spPr>
          <a:xfrm>
            <a:off x="2424709" y="2218010"/>
            <a:ext cx="4270907" cy="4274865"/>
          </a:xfrm>
          <a:prstGeom prst="rect">
            <a:avLst/>
          </a:prstGeom>
          <a:noFill/>
          <a:ln>
            <a:noFill/>
          </a:ln>
        </p:spPr>
      </p:pic>
      <p:sp>
        <p:nvSpPr>
          <p:cNvPr id="105" name="Google Shape;105;p3"/>
          <p:cNvSpPr/>
          <p:nvPr/>
        </p:nvSpPr>
        <p:spPr>
          <a:xfrm>
            <a:off x="7388290" y="717007"/>
            <a:ext cx="3965510" cy="2808514"/>
          </a:xfrm>
          <a:prstGeom prst="cloudCallout">
            <a:avLst>
              <a:gd name="adj1" fmla="val -60234"/>
              <a:gd name="adj2" fmla="val 59971"/>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sv-SE" sz="1800" dirty="0">
                <a:solidFill>
                  <a:schemeClr val="dk1"/>
                </a:solidFill>
                <a:latin typeface="Calibri"/>
                <a:ea typeface="Calibri"/>
                <a:cs typeface="Calibri"/>
                <a:sym typeface="Calibri"/>
              </a:rPr>
              <a:t>Varför lär jag mig spanska?</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7" name="Picture 2">
            <a:extLst>
              <a:ext uri="{FF2B5EF4-FFF2-40B4-BE49-F238E27FC236}">
                <a16:creationId xmlns:a16="http://schemas.microsoft.com/office/drawing/2014/main" id="{DBA97205-62F7-4893-8FFB-B54C8156C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12" name="Google Shape;112;p4"/>
          <p:cNvSpPr/>
          <p:nvPr/>
        </p:nvSpPr>
        <p:spPr>
          <a:xfrm>
            <a:off x="7128769" y="225638"/>
            <a:ext cx="4903557" cy="4624577"/>
          </a:xfrm>
          <a:prstGeom prst="cloudCallout">
            <a:avLst>
              <a:gd name="adj1" fmla="val -57100"/>
              <a:gd name="adj2" fmla="val 57667"/>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sv-SE" sz="1800" dirty="0">
                <a:solidFill>
                  <a:schemeClr val="dk1"/>
                </a:solidFill>
                <a:latin typeface="Calibri"/>
                <a:ea typeface="Calibri"/>
                <a:cs typeface="Calibri"/>
                <a:sym typeface="Calibri"/>
              </a:rPr>
              <a:t>Jag vill känna att jag behärskar något svårt.</a:t>
            </a:r>
          </a:p>
          <a:p>
            <a:pPr lvl="0" algn="ctr"/>
            <a:endParaRPr lang="sv-SE" sz="1800" dirty="0">
              <a:solidFill>
                <a:schemeClr val="dk1"/>
              </a:solidFill>
              <a:latin typeface="Calibri"/>
              <a:ea typeface="Calibri"/>
              <a:cs typeface="Calibri"/>
              <a:sym typeface="Calibri"/>
            </a:endParaRPr>
          </a:p>
          <a:p>
            <a:pPr lvl="0" algn="ctr"/>
            <a:r>
              <a:rPr lang="sv-SE" sz="1800" dirty="0">
                <a:solidFill>
                  <a:schemeClr val="dk1"/>
                </a:solidFill>
                <a:latin typeface="Calibri"/>
                <a:ea typeface="Calibri"/>
                <a:cs typeface="Calibri"/>
                <a:sym typeface="Calibri"/>
              </a:rPr>
              <a:t>Jag vill kunna beställa spansk mat</a:t>
            </a:r>
          </a:p>
          <a:p>
            <a:pPr lvl="0" algn="ctr"/>
            <a:endParaRPr lang="sv-SE" sz="1800" dirty="0">
              <a:solidFill>
                <a:schemeClr val="dk1"/>
              </a:solidFill>
              <a:latin typeface="Calibri"/>
              <a:ea typeface="Calibri"/>
              <a:cs typeface="Calibri"/>
              <a:sym typeface="Calibri"/>
            </a:endParaRPr>
          </a:p>
          <a:p>
            <a:pPr lvl="0" algn="ctr"/>
            <a:r>
              <a:rPr lang="sv-SE" sz="1800" dirty="0">
                <a:solidFill>
                  <a:schemeClr val="dk1"/>
                </a:solidFill>
                <a:latin typeface="Calibri"/>
                <a:ea typeface="Calibri"/>
                <a:cs typeface="Calibri"/>
                <a:sym typeface="Calibri"/>
              </a:rPr>
              <a:t>Jag vill kunna arbeta i Spanien</a:t>
            </a:r>
          </a:p>
          <a:p>
            <a:pPr lvl="0" algn="ctr"/>
            <a:endParaRPr lang="sv-SE" sz="1800" dirty="0">
              <a:solidFill>
                <a:schemeClr val="dk1"/>
              </a:solidFill>
              <a:latin typeface="Calibri"/>
              <a:ea typeface="Calibri"/>
              <a:cs typeface="Calibri"/>
              <a:sym typeface="Calibri"/>
            </a:endParaRPr>
          </a:p>
          <a:p>
            <a:pPr lvl="0" algn="ctr"/>
            <a:r>
              <a:rPr lang="sv-SE" sz="1800" dirty="0">
                <a:solidFill>
                  <a:schemeClr val="dk1"/>
                </a:solidFill>
                <a:latin typeface="Calibri"/>
                <a:ea typeface="Calibri"/>
                <a:cs typeface="Calibri"/>
                <a:sym typeface="Calibri"/>
              </a:rPr>
              <a:t>Jag vill få spanska vänner</a:t>
            </a:r>
          </a:p>
          <a:p>
            <a:pPr lvl="0" algn="ctr"/>
            <a:endParaRPr lang="sv-SE" sz="1800" dirty="0">
              <a:solidFill>
                <a:schemeClr val="dk1"/>
              </a:solidFill>
              <a:latin typeface="Calibri"/>
              <a:ea typeface="Calibri"/>
              <a:cs typeface="Calibri"/>
              <a:sym typeface="Calibri"/>
            </a:endParaRPr>
          </a:p>
          <a:p>
            <a:pPr lvl="0" algn="ctr"/>
            <a:r>
              <a:rPr lang="sv-SE" sz="1800" dirty="0">
                <a:solidFill>
                  <a:schemeClr val="dk1"/>
                </a:solidFill>
                <a:latin typeface="Calibri"/>
                <a:ea typeface="Calibri"/>
                <a:cs typeface="Calibri"/>
                <a:sym typeface="Calibri"/>
              </a:rPr>
              <a:t>Jag vill inte vara en person som ger upp</a:t>
            </a:r>
            <a:endParaRPr sz="1800" b="0" i="0" u="none" strike="noStrike" cap="none" dirty="0">
              <a:solidFill>
                <a:schemeClr val="dk1"/>
              </a:solidFill>
              <a:latin typeface="Calibri"/>
              <a:ea typeface="Calibri"/>
              <a:cs typeface="Calibri"/>
              <a:sym typeface="Calibri"/>
            </a:endParaRPr>
          </a:p>
        </p:txBody>
      </p:sp>
      <p:sp>
        <p:nvSpPr>
          <p:cNvPr id="113" name="Google Shape;113;p4"/>
          <p:cNvSpPr/>
          <p:nvPr/>
        </p:nvSpPr>
        <p:spPr>
          <a:xfrm>
            <a:off x="4563122" y="1546354"/>
            <a:ext cx="2146547" cy="1882646"/>
          </a:xfrm>
          <a:prstGeom prst="wedgeEllipseCallout">
            <a:avLst>
              <a:gd name="adj1" fmla="val -20833"/>
              <a:gd name="adj2" fmla="val 62500"/>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sv-SE" sz="1800" dirty="0">
                <a:solidFill>
                  <a:schemeClr val="dk1"/>
                </a:solidFill>
                <a:latin typeface="Calibri"/>
                <a:ea typeface="Calibri"/>
                <a:cs typeface="Calibri"/>
                <a:sym typeface="Calibri"/>
              </a:rPr>
              <a:t>Det är värt det!</a:t>
            </a:r>
            <a:endParaRPr sz="1800" b="0" i="0" u="none" strike="noStrike" cap="none" dirty="0">
              <a:solidFill>
                <a:schemeClr val="dk1"/>
              </a:solidFill>
              <a:latin typeface="Calibri"/>
              <a:ea typeface="Calibri"/>
              <a:cs typeface="Calibri"/>
              <a:sym typeface="Calibri"/>
            </a:endParaRPr>
          </a:p>
        </p:txBody>
      </p:sp>
      <p:pic>
        <p:nvPicPr>
          <p:cNvPr id="114" name="Google Shape;114;p4" descr="animated happy face emoji - Clip Art Library"/>
          <p:cNvPicPr preferRelativeResize="0"/>
          <p:nvPr/>
        </p:nvPicPr>
        <p:blipFill rotWithShape="1">
          <a:blip r:embed="rId4">
            <a:alphaModFix/>
          </a:blip>
          <a:srcRect/>
          <a:stretch/>
        </p:blipFill>
        <p:spPr>
          <a:xfrm>
            <a:off x="2325977" y="2903052"/>
            <a:ext cx="4166530" cy="3954948"/>
          </a:xfrm>
          <a:prstGeom prst="rect">
            <a:avLst/>
          </a:prstGeom>
          <a:noFill/>
          <a:ln>
            <a:noFill/>
          </a:ln>
        </p:spPr>
      </p:pic>
      <p:sp>
        <p:nvSpPr>
          <p:cNvPr id="115" name="Google Shape;115;p4"/>
          <p:cNvSpPr/>
          <p:nvPr/>
        </p:nvSpPr>
        <p:spPr>
          <a:xfrm>
            <a:off x="0" y="421110"/>
            <a:ext cx="4154750" cy="2610035"/>
          </a:xfrm>
          <a:prstGeom prst="cloudCallout">
            <a:avLst>
              <a:gd name="adj1" fmla="val 24692"/>
              <a:gd name="adj2" fmla="val 66616"/>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sv-SE" sz="1800" dirty="0">
                <a:solidFill>
                  <a:schemeClr val="dk1"/>
                </a:solidFill>
                <a:latin typeface="Calibri"/>
                <a:ea typeface="Calibri"/>
                <a:cs typeface="Calibri"/>
                <a:sym typeface="Calibri"/>
              </a:rPr>
              <a:t>Grammatiken är hemsk</a:t>
            </a:r>
          </a:p>
          <a:p>
            <a:pPr lvl="0" algn="ctr"/>
            <a:endParaRPr lang="sv-SE" sz="1800" dirty="0">
              <a:solidFill>
                <a:schemeClr val="dk1"/>
              </a:solidFill>
              <a:latin typeface="Calibri"/>
              <a:ea typeface="Calibri"/>
              <a:cs typeface="Calibri"/>
              <a:sym typeface="Calibri"/>
            </a:endParaRPr>
          </a:p>
          <a:p>
            <a:pPr lvl="0" algn="ctr"/>
            <a:r>
              <a:rPr lang="sv-SE" sz="1800" dirty="0">
                <a:solidFill>
                  <a:schemeClr val="dk1"/>
                </a:solidFill>
                <a:latin typeface="Calibri"/>
                <a:ea typeface="Calibri"/>
                <a:cs typeface="Calibri"/>
                <a:sym typeface="Calibri"/>
              </a:rPr>
              <a:t>Uttalet är hopplöst</a:t>
            </a:r>
          </a:p>
          <a:p>
            <a:pPr lvl="0" algn="ctr"/>
            <a:endParaRPr lang="sv-SE" sz="1800" dirty="0">
              <a:solidFill>
                <a:schemeClr val="dk1"/>
              </a:solidFill>
              <a:latin typeface="Calibri"/>
              <a:ea typeface="Calibri"/>
              <a:cs typeface="Calibri"/>
              <a:sym typeface="Calibri"/>
            </a:endParaRPr>
          </a:p>
          <a:p>
            <a:pPr lvl="0" algn="ctr"/>
            <a:r>
              <a:rPr lang="sv-SE" sz="1800" dirty="0">
                <a:solidFill>
                  <a:schemeClr val="dk1"/>
                </a:solidFill>
                <a:latin typeface="Calibri"/>
                <a:ea typeface="Calibri"/>
                <a:cs typeface="Calibri"/>
                <a:sym typeface="Calibri"/>
              </a:rPr>
              <a:t>Jag låter dum</a:t>
            </a:r>
          </a:p>
          <a:p>
            <a:pPr lvl="0" algn="ctr"/>
            <a:endParaRPr lang="sv-SE" sz="1800" dirty="0">
              <a:solidFill>
                <a:schemeClr val="dk1"/>
              </a:solidFill>
              <a:latin typeface="Calibri"/>
              <a:ea typeface="Calibri"/>
              <a:cs typeface="Calibri"/>
              <a:sym typeface="Calibri"/>
            </a:endParaRPr>
          </a:p>
          <a:p>
            <a:pPr lvl="0" algn="ctr"/>
            <a:r>
              <a:rPr lang="sv-SE" sz="1800" dirty="0">
                <a:solidFill>
                  <a:schemeClr val="dk1"/>
                </a:solidFill>
                <a:latin typeface="Calibri"/>
                <a:ea typeface="Calibri"/>
                <a:cs typeface="Calibri"/>
                <a:sym typeface="Calibri"/>
              </a:rPr>
              <a:t>Jag gör hemska misstag</a:t>
            </a:r>
            <a:endParaRPr sz="1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p:tgtEl>
                                          <p:spTgt spid="11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500"/>
                                        <p:tgtEl>
                                          <p:spTgt spid="1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500"/>
                                        <p:tgtEl>
                                          <p:spTgt spid="1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6" name="Picture 2">
            <a:extLst>
              <a:ext uri="{FF2B5EF4-FFF2-40B4-BE49-F238E27FC236}">
                <a16:creationId xmlns:a16="http://schemas.microsoft.com/office/drawing/2014/main" id="{45EF1E20-5DC9-4CBC-8F64-39C756E95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21" name="Google Shape;121;p5"/>
          <p:cNvSpPr txBox="1">
            <a:spLocks noGrp="1"/>
          </p:cNvSpPr>
          <p:nvPr>
            <p:ph type="title"/>
          </p:nvPr>
        </p:nvSpPr>
        <p:spPr>
          <a:xfrm>
            <a:off x="1676400" y="982657"/>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sv-SE" dirty="0"/>
              <a:t>Varför försöker Luigi lära sig geometri??</a:t>
            </a:r>
            <a:endParaRPr dirty="0"/>
          </a:p>
        </p:txBody>
      </p:sp>
      <p:sp>
        <p:nvSpPr>
          <p:cNvPr id="122" name="Google Shape;122;p5"/>
          <p:cNvSpPr txBox="1"/>
          <p:nvPr/>
        </p:nvSpPr>
        <p:spPr>
          <a:xfrm>
            <a:off x="905522" y="1946042"/>
            <a:ext cx="3915053" cy="2031285"/>
          </a:xfrm>
          <a:prstGeom prst="rect">
            <a:avLst/>
          </a:prstGeom>
          <a:noFill/>
          <a:ln>
            <a:noFill/>
          </a:ln>
        </p:spPr>
        <p:txBody>
          <a:bodyPr spcFirstLastPara="1" wrap="square" lIns="91425" tIns="45700" rIns="91425" bIns="45700" anchor="t" anchorCtr="0">
            <a:spAutoFit/>
          </a:bodyPr>
          <a:lstStyle/>
          <a:p>
            <a:pPr lvl="0"/>
            <a:r>
              <a:rPr lang="sv-SE" sz="1800" dirty="0">
                <a:solidFill>
                  <a:schemeClr val="dk1"/>
                </a:solidFill>
                <a:latin typeface="Calibri"/>
                <a:ea typeface="Calibri"/>
                <a:cs typeface="Calibri"/>
                <a:sym typeface="Calibri"/>
              </a:rPr>
              <a:t>Nackdelar: </a:t>
            </a:r>
          </a:p>
          <a:p>
            <a:pPr lvl="0"/>
            <a:r>
              <a:rPr lang="sv-SE" sz="1800" dirty="0">
                <a:solidFill>
                  <a:schemeClr val="dk1"/>
                </a:solidFill>
                <a:latin typeface="Calibri"/>
                <a:ea typeface="Calibri"/>
                <a:cs typeface="Calibri"/>
                <a:sym typeface="Calibri"/>
              </a:rPr>
              <a:t>Mycket svårt, </a:t>
            </a:r>
          </a:p>
          <a:p>
            <a:pPr lvl="0"/>
            <a:r>
              <a:rPr lang="sv-SE" sz="1800" dirty="0">
                <a:solidFill>
                  <a:schemeClr val="dk1"/>
                </a:solidFill>
                <a:latin typeface="Calibri"/>
                <a:ea typeface="Calibri"/>
                <a:cs typeface="Calibri"/>
                <a:sym typeface="Calibri"/>
              </a:rPr>
              <a:t>Tar mycket tid</a:t>
            </a:r>
          </a:p>
          <a:p>
            <a:pPr lvl="0"/>
            <a:r>
              <a:rPr lang="sv-SE" sz="1800" dirty="0">
                <a:solidFill>
                  <a:schemeClr val="dk1"/>
                </a:solidFill>
                <a:latin typeface="Calibri"/>
                <a:ea typeface="Calibri"/>
                <a:cs typeface="Calibri"/>
                <a:sym typeface="Calibri"/>
              </a:rPr>
              <a:t>Är förvirrande </a:t>
            </a:r>
          </a:p>
          <a:p>
            <a:pPr lvl="0"/>
            <a:r>
              <a:rPr lang="sv-SE" sz="1800" dirty="0">
                <a:solidFill>
                  <a:schemeClr val="dk1"/>
                </a:solidFill>
                <a:latin typeface="Calibri"/>
                <a:ea typeface="Calibri"/>
                <a:cs typeface="Calibri"/>
                <a:sym typeface="Calibri"/>
              </a:rPr>
              <a:t>Det finns alltid nya problem.</a:t>
            </a:r>
          </a:p>
          <a:p>
            <a:pPr lvl="0"/>
            <a:r>
              <a:rPr lang="sv-SE" sz="1800" dirty="0">
                <a:solidFill>
                  <a:schemeClr val="dk1"/>
                </a:solidFill>
                <a:latin typeface="Calibri"/>
                <a:ea typeface="Calibri"/>
                <a:cs typeface="Calibri"/>
                <a:sym typeface="Calibri"/>
              </a:rPr>
              <a:t>Jag känner aldrig att jag aldrig är tillräckligt bra.</a:t>
            </a:r>
            <a:endParaRPr sz="1800" dirty="0">
              <a:solidFill>
                <a:schemeClr val="dk1"/>
              </a:solidFill>
              <a:latin typeface="Calibri"/>
              <a:ea typeface="Calibri"/>
              <a:cs typeface="Calibri"/>
              <a:sym typeface="Calibri"/>
            </a:endParaRPr>
          </a:p>
        </p:txBody>
      </p:sp>
      <p:sp>
        <p:nvSpPr>
          <p:cNvPr id="123" name="Google Shape;123;p5"/>
          <p:cNvSpPr txBox="1"/>
          <p:nvPr/>
        </p:nvSpPr>
        <p:spPr>
          <a:xfrm>
            <a:off x="6496975" y="1946042"/>
            <a:ext cx="3045041" cy="646290"/>
          </a:xfrm>
          <a:prstGeom prst="rect">
            <a:avLst/>
          </a:prstGeom>
          <a:noFill/>
          <a:ln>
            <a:noFill/>
          </a:ln>
        </p:spPr>
        <p:txBody>
          <a:bodyPr spcFirstLastPara="1" wrap="square" lIns="91425" tIns="45700" rIns="91425" bIns="45700" anchor="t" anchorCtr="0">
            <a:spAutoFit/>
          </a:bodyPr>
          <a:lstStyle/>
          <a:p>
            <a:pPr lvl="0"/>
            <a:r>
              <a:rPr lang="sv-SE" sz="1800" dirty="0">
                <a:solidFill>
                  <a:schemeClr val="dk1"/>
                </a:solidFill>
                <a:latin typeface="Calibri"/>
                <a:ea typeface="Calibri"/>
                <a:cs typeface="Calibri"/>
                <a:sym typeface="Calibri"/>
              </a:rPr>
              <a:t>Fördelar: </a:t>
            </a:r>
          </a:p>
          <a:p>
            <a:pPr lvl="0"/>
            <a:r>
              <a:rPr lang="sv-SE" sz="1800" dirty="0">
                <a:solidFill>
                  <a:schemeClr val="dk1"/>
                </a:solidFill>
                <a:latin typeface="Calibri"/>
                <a:ea typeface="Calibri"/>
                <a:cs typeface="Calibri"/>
                <a:sym typeface="Calibri"/>
              </a:rPr>
              <a:t>Vill bli snickare.</a:t>
            </a:r>
            <a:endParaRPr sz="1800" dirty="0">
              <a:solidFill>
                <a:schemeClr val="dk1"/>
              </a:solidFill>
              <a:latin typeface="Calibri"/>
              <a:ea typeface="Calibri"/>
              <a:cs typeface="Calibri"/>
              <a:sym typeface="Calibri"/>
            </a:endParaRPr>
          </a:p>
        </p:txBody>
      </p:sp>
      <p:sp>
        <p:nvSpPr>
          <p:cNvPr id="124" name="Google Shape;124;p5"/>
          <p:cNvSpPr txBox="1"/>
          <p:nvPr/>
        </p:nvSpPr>
        <p:spPr>
          <a:xfrm>
            <a:off x="905522" y="4254366"/>
            <a:ext cx="9643766" cy="1200329"/>
          </a:xfrm>
          <a:prstGeom prst="rect">
            <a:avLst/>
          </a:prstGeom>
          <a:noFill/>
          <a:ln>
            <a:noFill/>
          </a:ln>
        </p:spPr>
        <p:txBody>
          <a:bodyPr spcFirstLastPara="1" wrap="square" lIns="91425" tIns="45700" rIns="91425" bIns="45700" anchor="t" anchorCtr="0">
            <a:spAutoFit/>
          </a:bodyPr>
          <a:lstStyle/>
          <a:p>
            <a:pPr lvl="0"/>
            <a:r>
              <a:rPr lang="sv-SE" sz="1800" dirty="0">
                <a:solidFill>
                  <a:schemeClr val="dk1"/>
                </a:solidFill>
                <a:latin typeface="Calibri"/>
                <a:ea typeface="Calibri"/>
                <a:cs typeface="Calibri"/>
                <a:sym typeface="Calibri"/>
              </a:rPr>
              <a:t>Ibland finns det fler nackdelar än fördelar, som i Luigis fall. Fördelarna är dock mycket viktiga, så även om det finns fler olägenheter och problem är fördelarna mycket viktigare.</a:t>
            </a:r>
          </a:p>
          <a:p>
            <a:pPr lvl="0"/>
            <a:endParaRPr lang="sv-SE" sz="1800" dirty="0">
              <a:solidFill>
                <a:schemeClr val="dk1"/>
              </a:solidFill>
              <a:latin typeface="Calibri"/>
              <a:ea typeface="Calibri"/>
              <a:cs typeface="Calibri"/>
              <a:sym typeface="Calibri"/>
            </a:endParaRPr>
          </a:p>
          <a:p>
            <a:pPr lvl="0"/>
            <a:r>
              <a:rPr lang="sv-SE" sz="1800" dirty="0">
                <a:solidFill>
                  <a:schemeClr val="dk1"/>
                </a:solidFill>
                <a:latin typeface="Calibri"/>
                <a:ea typeface="Calibri"/>
                <a:cs typeface="Calibri"/>
                <a:sym typeface="Calibri"/>
              </a:rPr>
              <a:t>*Låt Luigis för- och nackdelar stanna kvar på tavlan.</a:t>
            </a:r>
            <a:endParaRPr sz="18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4" name="Picture 2">
            <a:extLst>
              <a:ext uri="{FF2B5EF4-FFF2-40B4-BE49-F238E27FC236}">
                <a16:creationId xmlns:a16="http://schemas.microsoft.com/office/drawing/2014/main" id="{C293ACCF-8B16-47E9-9E2A-67C6ABB7D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30" name="Google Shape;130;p6"/>
          <p:cNvSpPr txBox="1">
            <a:spLocks noGrp="1"/>
          </p:cNvSpPr>
          <p:nvPr>
            <p:ph type="title"/>
          </p:nvPr>
        </p:nvSpPr>
        <p:spPr>
          <a:xfrm>
            <a:off x="838200" y="1245658"/>
            <a:ext cx="10515600" cy="1325563"/>
          </a:xfrm>
          <a:prstGeom prst="rect">
            <a:avLst/>
          </a:prstGeom>
          <a:noFill/>
          <a:ln>
            <a:noFill/>
          </a:ln>
        </p:spPr>
        <p:txBody>
          <a:bodyPr spcFirstLastPara="1" wrap="square" lIns="91425" tIns="45700" rIns="91425" bIns="45700" anchor="ctr" anchorCtr="0">
            <a:noAutofit/>
          </a:bodyPr>
          <a:lstStyle/>
          <a:p>
            <a:pPr lvl="0" algn="ctr">
              <a:buSzPts val="9600"/>
            </a:pPr>
            <a:r>
              <a:rPr lang="sv-SE" sz="9600" dirty="0">
                <a:latin typeface="Calibri" panose="020F0502020204030204" pitchFamily="34" charset="0"/>
                <a:ea typeface="Aparajita"/>
                <a:cs typeface="Calibri" panose="020F0502020204030204" pitchFamily="34" charset="0"/>
                <a:sym typeface="Aparajita"/>
              </a:rPr>
              <a:t>Hur är det för dig?</a:t>
            </a:r>
            <a:endParaRPr sz="9600" dirty="0">
              <a:latin typeface="Calibri" panose="020F0502020204030204" pitchFamily="34" charset="0"/>
              <a:ea typeface="Aparajita"/>
              <a:cs typeface="Calibri" panose="020F0502020204030204" pitchFamily="34" charset="0"/>
              <a:sym typeface="Aparajita"/>
            </a:endParaRPr>
          </a:p>
        </p:txBody>
      </p:sp>
      <p:sp>
        <p:nvSpPr>
          <p:cNvPr id="131" name="Google Shape;131;p6"/>
          <p:cNvSpPr txBox="1"/>
          <p:nvPr/>
        </p:nvSpPr>
        <p:spPr>
          <a:xfrm>
            <a:off x="1016000" y="2571221"/>
            <a:ext cx="10337800" cy="2246729"/>
          </a:xfrm>
          <a:prstGeom prst="rect">
            <a:avLst/>
          </a:prstGeom>
          <a:noFill/>
          <a:ln>
            <a:noFill/>
          </a:ln>
        </p:spPr>
        <p:txBody>
          <a:bodyPr spcFirstLastPara="1" wrap="square" lIns="91425" tIns="45700" rIns="91425" bIns="45700" anchor="t" anchorCtr="0">
            <a:spAutoFit/>
          </a:bodyPr>
          <a:lstStyle/>
          <a:p>
            <a:pPr lvl="0"/>
            <a:r>
              <a:rPr lang="sv-SE" sz="2800" dirty="0">
                <a:solidFill>
                  <a:schemeClr val="dk1"/>
                </a:solidFill>
                <a:latin typeface="Calibri" panose="020F0502020204030204" pitchFamily="34" charset="0"/>
                <a:ea typeface="Aparajita"/>
                <a:cs typeface="Calibri" panose="020F0502020204030204" pitchFamily="34" charset="0"/>
                <a:sym typeface="Aparajita"/>
              </a:rPr>
              <a:t>A) Kom på något svårt som du redan gör? Vad är negativt med det?</a:t>
            </a:r>
          </a:p>
          <a:p>
            <a:pPr lvl="0"/>
            <a:endParaRPr lang="sv-SE" sz="2800" dirty="0">
              <a:solidFill>
                <a:schemeClr val="dk1"/>
              </a:solidFill>
              <a:latin typeface="Calibri" panose="020F0502020204030204" pitchFamily="34" charset="0"/>
              <a:ea typeface="Aparajita"/>
              <a:cs typeface="Calibri" panose="020F0502020204030204" pitchFamily="34" charset="0"/>
              <a:sym typeface="Aparajita"/>
            </a:endParaRPr>
          </a:p>
          <a:p>
            <a:pPr lvl="0"/>
            <a:r>
              <a:rPr lang="sv-SE" sz="2800" dirty="0">
                <a:solidFill>
                  <a:schemeClr val="dk1"/>
                </a:solidFill>
                <a:latin typeface="Calibri" panose="020F0502020204030204" pitchFamily="34" charset="0"/>
                <a:ea typeface="Aparajita"/>
                <a:cs typeface="Calibri" panose="020F0502020204030204" pitchFamily="34" charset="0"/>
                <a:sym typeface="Aparajita"/>
              </a:rPr>
              <a:t>B) Hur kommer det sig att du gör det, även om det har många negativa sidor?</a:t>
            </a:r>
            <a:endParaRPr sz="2800" dirty="0">
              <a:solidFill>
                <a:schemeClr val="dk1"/>
              </a:solidFill>
              <a:latin typeface="Aparajita"/>
              <a:ea typeface="Aparajita"/>
              <a:cs typeface="Aparajita"/>
              <a:sym typeface="Aparajita"/>
            </a:endParaRPr>
          </a:p>
          <a:p>
            <a:pPr marL="0" marR="0" lvl="0" indent="0" algn="l" rtl="0">
              <a:spcBef>
                <a:spcPts val="0"/>
              </a:spcBef>
              <a:spcAft>
                <a:spcPts val="0"/>
              </a:spcAft>
              <a:buNone/>
            </a:pPr>
            <a:endParaRPr sz="2800" dirty="0">
              <a:solidFill>
                <a:schemeClr val="dk1"/>
              </a:solidFill>
              <a:latin typeface="Aparajita"/>
              <a:ea typeface="Aparajita"/>
              <a:cs typeface="Aparajita"/>
              <a:sym typeface="Aparajit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4" name="Picture 2">
            <a:extLst>
              <a:ext uri="{FF2B5EF4-FFF2-40B4-BE49-F238E27FC236}">
                <a16:creationId xmlns:a16="http://schemas.microsoft.com/office/drawing/2014/main" id="{18BFBB93-EED1-4F22-A53E-DC86EBEEE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37" name="Google Shape;137;p7"/>
          <p:cNvSpPr txBox="1">
            <a:spLocks noGrp="1"/>
          </p:cNvSpPr>
          <p:nvPr>
            <p:ph type="title"/>
          </p:nvPr>
        </p:nvSpPr>
        <p:spPr>
          <a:xfrm>
            <a:off x="838200" y="1736724"/>
            <a:ext cx="10515600" cy="1325563"/>
          </a:xfrm>
          <a:prstGeom prst="rect">
            <a:avLst/>
          </a:prstGeom>
          <a:noFill/>
          <a:ln>
            <a:noFill/>
          </a:ln>
        </p:spPr>
        <p:txBody>
          <a:bodyPr spcFirstLastPara="1" wrap="square" lIns="91425" tIns="45700" rIns="91425" bIns="45700" anchor="ctr" anchorCtr="0">
            <a:noAutofit/>
          </a:bodyPr>
          <a:lstStyle/>
          <a:p>
            <a:pPr lvl="0" algn="ctr">
              <a:buSzPts val="7200"/>
            </a:pPr>
            <a:r>
              <a:rPr lang="sv-SE" sz="7200" dirty="0">
                <a:latin typeface="Calibri" panose="020F0502020204030204" pitchFamily="34" charset="0"/>
                <a:ea typeface="Aparajita"/>
                <a:cs typeface="Calibri" panose="020F0502020204030204" pitchFamily="34" charset="0"/>
                <a:sym typeface="Aparajita"/>
              </a:rPr>
              <a:t>Nuvarande, nyligen inträffade eller möjliga hinder</a:t>
            </a:r>
            <a:endParaRPr sz="7200" dirty="0">
              <a:latin typeface="Calibri" panose="020F0502020204030204" pitchFamily="34" charset="0"/>
              <a:ea typeface="Aparajita"/>
              <a:cs typeface="Calibri" panose="020F0502020204030204" pitchFamily="34" charset="0"/>
              <a:sym typeface="Aparajita"/>
            </a:endParaRPr>
          </a:p>
        </p:txBody>
      </p:sp>
      <p:sp>
        <p:nvSpPr>
          <p:cNvPr id="138" name="Google Shape;138;p7"/>
          <p:cNvSpPr txBox="1"/>
          <p:nvPr/>
        </p:nvSpPr>
        <p:spPr>
          <a:xfrm>
            <a:off x="712269" y="3590223"/>
            <a:ext cx="11126700" cy="2585283"/>
          </a:xfrm>
          <a:prstGeom prst="rect">
            <a:avLst/>
          </a:prstGeom>
          <a:noFill/>
          <a:ln>
            <a:noFill/>
          </a:ln>
        </p:spPr>
        <p:txBody>
          <a:bodyPr spcFirstLastPara="1" wrap="square" lIns="91425" tIns="45700" rIns="91425" bIns="45700" anchor="t" anchorCtr="0">
            <a:spAutoFit/>
          </a:bodyPr>
          <a:lstStyle/>
          <a:p>
            <a:pPr lvl="0"/>
            <a:r>
              <a:rPr lang="sv-SE" sz="1800" dirty="0">
                <a:solidFill>
                  <a:schemeClr val="dk1"/>
                </a:solidFill>
                <a:latin typeface="Calibri"/>
                <a:ea typeface="Calibri"/>
                <a:cs typeface="Calibri"/>
                <a:sym typeface="Calibri"/>
              </a:rPr>
              <a:t>Vi drunknar ofta i de negativa sidorna av saker och ting, och forskarna tror att det beror på att även små fel skulle kunna döda oss för länge sedan. Numera brukar dock de vardagliga hinder vi möter, som att Anna försöker prata om sin kommande semester på grammatiskt korrekt spanska, inte sluta med att vi blir uppätna av lejon. Ofta, särskilt när det gäller inlärning, glömmer vi bort de positiva sidorna till varför vi faktiskt gör de saker vi gör, som vem vi vill vara, vad vi vill veta, vad vi vill kunna göra osv. Den sista och viktigaste uppgiften i denna inledande övning är att tänka på ett problem eller hinder som du står inför, nyligen har stått inför eller kommer att stå inför, och att komma med skäl, ”fördelar", till varför du ska göra det. Tänk på exemplen Anna och Luigi om du behöver inspiration. </a:t>
            </a:r>
          </a:p>
          <a:p>
            <a:pPr lvl="0"/>
            <a:r>
              <a:rPr lang="sv-SE" sz="1800" dirty="0">
                <a:solidFill>
                  <a:schemeClr val="dk1"/>
                </a:solidFill>
                <a:latin typeface="Calibri"/>
                <a:ea typeface="Calibri"/>
                <a:cs typeface="Calibri"/>
                <a:sym typeface="Calibri"/>
              </a:rPr>
              <a:t>*Brainstorma med eleverna och ge gemensamma exempel om de har problem.</a:t>
            </a:r>
          </a:p>
          <a:p>
            <a:pPr lvl="0"/>
            <a:r>
              <a:rPr lang="sv-SE" sz="1800" dirty="0">
                <a:solidFill>
                  <a:schemeClr val="dk1"/>
                </a:solidFill>
                <a:latin typeface="Calibri"/>
                <a:ea typeface="Calibri"/>
                <a:cs typeface="Calibri"/>
                <a:sym typeface="Calibri"/>
              </a:rPr>
              <a:t>*Föreslå en diskussion</a:t>
            </a:r>
            <a:endParaRPr sz="18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4" name="Picture 2">
            <a:extLst>
              <a:ext uri="{FF2B5EF4-FFF2-40B4-BE49-F238E27FC236}">
                <a16:creationId xmlns:a16="http://schemas.microsoft.com/office/drawing/2014/main" id="{32821498-5E45-4C7B-9840-DF4972071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44" name="Google Shape;144;p8"/>
          <p:cNvSpPr txBox="1">
            <a:spLocks noGrp="1"/>
          </p:cNvSpPr>
          <p:nvPr>
            <p:ph type="title"/>
          </p:nvPr>
        </p:nvSpPr>
        <p:spPr>
          <a:xfrm>
            <a:off x="838200" y="1347258"/>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sv-SE" dirty="0"/>
              <a:t>Del 2: Föreställ dig framgång</a:t>
            </a:r>
            <a:endParaRPr dirty="0"/>
          </a:p>
        </p:txBody>
      </p:sp>
      <p:sp>
        <p:nvSpPr>
          <p:cNvPr id="145" name="Google Shape;145;p8"/>
          <p:cNvSpPr txBox="1"/>
          <p:nvPr/>
        </p:nvSpPr>
        <p:spPr>
          <a:xfrm>
            <a:off x="838200" y="3052278"/>
            <a:ext cx="10751419" cy="2031285"/>
          </a:xfrm>
          <a:prstGeom prst="rect">
            <a:avLst/>
          </a:prstGeom>
          <a:noFill/>
          <a:ln>
            <a:noFill/>
          </a:ln>
        </p:spPr>
        <p:txBody>
          <a:bodyPr spcFirstLastPara="1" wrap="square" lIns="91425" tIns="45700" rIns="91425" bIns="45700" anchor="t" anchorCtr="0">
            <a:spAutoFit/>
          </a:bodyPr>
          <a:lstStyle/>
          <a:p>
            <a:pPr lvl="0"/>
            <a:r>
              <a:rPr lang="sv-SE" sz="1800" dirty="0">
                <a:solidFill>
                  <a:schemeClr val="dk1"/>
                </a:solidFill>
                <a:latin typeface="Calibri"/>
                <a:ea typeface="Calibri"/>
                <a:cs typeface="Calibri"/>
                <a:sym typeface="Calibri"/>
              </a:rPr>
              <a:t>Motivation att ta sig an svåra eller skrämmande uppgifter i lärandet är inte lätt att bemästra eftersom vi ofta tänker på möjligheten att misslyckas. När vi fokuserar på det värsta tänkbara utfallet, problemen eller de negativa konsekvenserna glömmer vi ofta möjligheten till framgångar, vinster och positiva effekter. I den här uppgiften ska vi försöka föreställa oss positiva långsiktiga konsekvenser. Vi säger inte att du ska glömma de negativa aspekterna eller bekymren, utan snarare att du inte ska glömma de möjliga positiva resultaten medan du är upptagen av oro.</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C0637CE31FEFB459A70E1D5BD29BF40" ma:contentTypeVersion="14" ma:contentTypeDescription="Skapa ett nytt dokument." ma:contentTypeScope="" ma:versionID="c4b4834c1313818b5a73328f1c7b351c">
  <xsd:schema xmlns:xsd="http://www.w3.org/2001/XMLSchema" xmlns:xs="http://www.w3.org/2001/XMLSchema" xmlns:p="http://schemas.microsoft.com/office/2006/metadata/properties" xmlns:ns3="b284c4f3-908f-437e-bd2d-6c18a0e66f77" xmlns:ns4="49611a1b-f40f-4497-8c41-8556522434f9" targetNamespace="http://schemas.microsoft.com/office/2006/metadata/properties" ma:root="true" ma:fieldsID="47b206ed68714d4537a1d91b844b5e78" ns3:_="" ns4:_="">
    <xsd:import namespace="b284c4f3-908f-437e-bd2d-6c18a0e66f77"/>
    <xsd:import namespace="49611a1b-f40f-4497-8c41-8556522434f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4c4f3-908f-437e-bd2d-6c18a0e66f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611a1b-f40f-4497-8c41-8556522434f9"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SharingHintHash" ma:index="20"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3C209B-3BAC-47C5-88C1-3FF826119FDA}">
  <ds:schemaRefs>
    <ds:schemaRef ds:uri="http://schemas.microsoft.com/sharepoint/v3/contenttype/forms"/>
  </ds:schemaRefs>
</ds:datastoreItem>
</file>

<file path=customXml/itemProps2.xml><?xml version="1.0" encoding="utf-8"?>
<ds:datastoreItem xmlns:ds="http://schemas.openxmlformats.org/officeDocument/2006/customXml" ds:itemID="{D48591E3-B878-48D4-A007-458932CBAE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84c4f3-908f-437e-bd2d-6c18a0e66f77"/>
    <ds:schemaRef ds:uri="49611a1b-f40f-4497-8c41-855652243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BC8204-3F33-4F8B-B716-0CB34677C67D}">
  <ds:schemaRefs>
    <ds:schemaRef ds:uri="http://purl.org/dc/elements/1.1/"/>
    <ds:schemaRef ds:uri="http://schemas.microsoft.com/office/2006/metadata/properties"/>
    <ds:schemaRef ds:uri="b284c4f3-908f-437e-bd2d-6c18a0e66f7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9611a1b-f40f-4497-8c41-8556522434f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365</TotalTime>
  <Words>3804</Words>
  <Application>Microsoft Office PowerPoint</Application>
  <PresentationFormat>Widescreen</PresentationFormat>
  <Paragraphs>181</Paragraphs>
  <Slides>25</Slides>
  <Notes>24</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25</vt:i4>
      </vt:variant>
    </vt:vector>
  </HeadingPairs>
  <TitlesOfParts>
    <vt:vector size="29" baseType="lpstr">
      <vt:lpstr>Aparajita</vt:lpstr>
      <vt:lpstr>Arial</vt:lpstr>
      <vt:lpstr>Calibri</vt:lpstr>
      <vt:lpstr>Office-tema</vt:lpstr>
      <vt:lpstr>Presentazione standard di PowerPoint</vt:lpstr>
      <vt:lpstr>Varför?</vt:lpstr>
      <vt:lpstr>Varför lär sig Anna spanska?</vt:lpstr>
      <vt:lpstr>Presentazione standard di PowerPoint</vt:lpstr>
      <vt:lpstr>Presentazione standard di PowerPoint</vt:lpstr>
      <vt:lpstr>Varför försöker Luigi lära sig geometri??</vt:lpstr>
      <vt:lpstr>Hur är det för dig?</vt:lpstr>
      <vt:lpstr>Nuvarande, nyligen inträffade eller möjliga hinder</vt:lpstr>
      <vt:lpstr>Del 2: Föreställ dig framgång</vt:lpstr>
      <vt:lpstr>Anna och hennes spanska</vt:lpstr>
      <vt:lpstr>Nu kan du prova</vt:lpstr>
      <vt:lpstr>Del 3: Flippa rädslor</vt:lpstr>
      <vt:lpstr>Anna</vt:lpstr>
      <vt:lpstr>Luigi</vt:lpstr>
      <vt:lpstr>Nu kan du prova följande</vt:lpstr>
      <vt:lpstr>Att sätta ihop det hela</vt:lpstr>
      <vt:lpstr>Del 2 - Att inte bli överväldigad och att lösa problem</vt:lpstr>
      <vt:lpstr>Problemlösning i fyra steg </vt:lpstr>
      <vt:lpstr>A) Identifiera problemet</vt:lpstr>
      <vt:lpstr>B) Brainstorma möjliga lösningar!</vt:lpstr>
      <vt:lpstr>C) Utvärdera för- och nackdelar</vt:lpstr>
      <vt:lpstr>D) Gör det! + utvärdera</vt:lpstr>
      <vt:lpstr>Din tur!</vt:lpstr>
      <vt:lpstr>15-minutersregeln, slutet på all prokrastinering</vt:lpstr>
      <vt:lpstr>Summera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dc:title>
  <dc:creator>Matthis Andreasson</dc:creator>
  <cp:lastModifiedBy>Vanessa Cascio</cp:lastModifiedBy>
  <cp:revision>20</cp:revision>
  <dcterms:created xsi:type="dcterms:W3CDTF">2021-03-20T10:29:34Z</dcterms:created>
  <dcterms:modified xsi:type="dcterms:W3CDTF">2022-08-05T11:23:28Z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0x0101003C0637CE31FEFB459A70E1D5BD29BF40</vt:lpwstr>
  </property>
</Properties>
</file>