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0"/>
  </p:notesMasterIdLst>
  <p:sldIdLst>
    <p:sldId id="280"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njD9U9vCEj9z77hwhchBiUMxG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i" initials="A" lastIdx="1" clrIdx="0">
    <p:extLst>
      <p:ext uri="{19B8F6BF-5375-455C-9EA6-DF929625EA0E}">
        <p15:presenceInfo xmlns:p15="http://schemas.microsoft.com/office/powerpoint/2012/main" userId="And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51" autoAdjust="0"/>
  </p:normalViewPr>
  <p:slideViewPr>
    <p:cSldViewPr snapToGrid="0">
      <p:cViewPr varScale="1">
        <p:scale>
          <a:sx n="81" d="100"/>
          <a:sy n="81" d="100"/>
        </p:scale>
        <p:origin x="9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smtClean="0">
                <a:solidFill>
                  <a:schemeClr val="dk1"/>
                </a:solidFill>
                <a:latin typeface="Calibri"/>
                <a:ea typeface="Calibri"/>
                <a:cs typeface="Calibri"/>
                <a:sym typeface="Calibri"/>
              </a:rPr>
              <a:t>1</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334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Scopul general este de a-i face pe elevi să își imagineze în mod pozitiv consecințele dorite ale depășirii unei bariere, crescând astfel motivația lor de a face acest lucru.</a:t>
            </a:r>
            <a:endParaRPr dirty="0"/>
          </a:p>
        </p:txBody>
      </p:sp>
      <p:sp>
        <p:nvSpPr>
          <p:cNvPr id="149" name="Google Shape;14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Scopul general este de a forma o imagine motivantă a stării dorite și o cale narativă pentru a ajunge acolo, oferindu-le elevilor un ideal spre care să se îndrepte și consecințe pe care să și le amintească atunci când motivația lipsește. Terminați sarcina A înainte de a prezenta sarcina B.</a:t>
            </a:r>
            <a:endParaRPr dirty="0"/>
          </a:p>
        </p:txBody>
      </p:sp>
      <p:sp>
        <p:nvSpPr>
          <p:cNvPr id="156" name="Google Shape;15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Scopul principal este de a-i face pe elevi să realizeze că barierele și emoțiile negative apar adesea pentru că stau în calea a ceva important. Faptul că Ana este deranjată de tot ceea ce se menționează în diapozitivul 2 este condiționat de faptul că îi pasă de învățarea limbii spaniole, de a părea inteligentă/capabilă etc. După ce și-a dat seama de acest lucru, concentrarea se poate muta mai mult spre ceea ce este important, cum ar fi învățarea limbii spaniole, decât spre ceea ce i se pare important să nu fie. În mod inevitabil, Ana va învăța mai bine dacă se concentrează pe obiectivul pozitiv de a învăța, mai degrabă decât pe obiectivul negativ de a nu face greșeli.</a:t>
            </a:r>
          </a:p>
        </p:txBody>
      </p:sp>
      <p:sp>
        <p:nvSpPr>
          <p:cNvPr id="169" name="Google Shape;16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Astăzi vom vorbi despre depășirea barierelor și a problemelor. Barierele și problemele sunt adesea dificil de depășit, enervante și obositoare. Sarcinile care sunt dificile, enervante și obositoare sunt în mod natural ceva ce tindem să evităm, dar uneori încă le mai facem, ceea ce este ciudat. Motivul pentru care le facem este că există un "de ce”.</a:t>
            </a: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e26b615b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ce26b615b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ce26b615b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v-SE"/>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Anna urăște gramatica, pentru ea, pronunția este fără speranță și se simte rușinată când se gândește cum sună spaniola ei în fața celorlalți. Ea poate renunța oricând la curs și nu este dependentă din punct de vedere economic de acesta. De ce o face, de ce încearcă să învețe spaniola chiar dacă îi este foarte greu? (</a:t>
            </a:r>
            <a:r>
              <a:rPr lang="ro-RO" dirty="0"/>
              <a:t>puteți </a:t>
            </a:r>
            <a:r>
              <a:rPr lang="sv-SE" dirty="0"/>
              <a:t>întreba retoric). Este în mod clar ceva ce ea vede negativ. Dar trebuie să existe un motiv pentru care ea continuă... Uneori ne blocăm atât de mult în focalizarea negativă încât uităm complet de ce</a:t>
            </a:r>
            <a:r>
              <a:rPr lang="ro-RO" dirty="0"/>
              <a:t> </a:t>
            </a:r>
            <a:r>
              <a:rPr lang="sv-SE" dirty="0"/>
              <a:t>facem</a:t>
            </a:r>
            <a:r>
              <a:rPr lang="ro-RO" dirty="0"/>
              <a:t> acel lucru</a:t>
            </a:r>
            <a:r>
              <a:rPr lang="sv-SE" dirty="0"/>
              <a:t> în primul rând. Astăzi, ne vom concentra asupra modului în care ne putem dezlipi de acest tip de situație, începând cu exemplul Annei.</a:t>
            </a:r>
            <a:endParaRPr dirty="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Anna se întreabă, de ce o fac de fapt? *Întrebați elevii: De ce credeți că ea continuă să încerce să învețe spaniola? Scrieți răspunsurile.</a:t>
            </a:r>
            <a:endParaRPr dirty="0"/>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Anna a petrecut ceva timp gândindu-se la motivul pentru care a vrut să învețe spaniola. Deși toate dificultățile au rămas, ea a găsit atât de multe motive pentru a învăța spaniola, încât acestea au depășit negativitățile. Chiar dacă învățarea limbii spaniole ar fi foarte dificilă, ar fi, de asemenea, foarte pozitivă și importantă pentru ea. *Lasă cazul să rămână pe tablă!*</a:t>
            </a:r>
            <a:endParaRPr dirty="0"/>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200"/>
              <a:buFont typeface="Calibri"/>
              <a:buAutoNum type="alphaUcParenR"/>
            </a:pPr>
            <a:r>
              <a:rPr lang="en-GB" dirty="0" err="1"/>
              <a:t>Exemplu</a:t>
            </a:r>
            <a:r>
              <a:rPr lang="ro-RO" dirty="0"/>
              <a:t>l</a:t>
            </a:r>
            <a:r>
              <a:rPr lang="en-GB" dirty="0"/>
              <a:t> </a:t>
            </a:r>
            <a:r>
              <a:rPr lang="en-GB" dirty="0" err="1"/>
              <a:t>profesor</a:t>
            </a:r>
            <a:r>
              <a:rPr lang="ro-RO" dirty="0"/>
              <a:t>ului</a:t>
            </a:r>
            <a:r>
              <a:rPr lang="en-GB" dirty="0"/>
              <a:t>! </a:t>
            </a:r>
            <a:r>
              <a:rPr lang="en-GB" dirty="0" err="1"/>
              <a:t>Prezentați</a:t>
            </a:r>
            <a:r>
              <a:rPr lang="en-GB" dirty="0"/>
              <a:t> </a:t>
            </a:r>
            <a:r>
              <a:rPr lang="en-GB" dirty="0" err="1"/>
              <a:t>ceva</a:t>
            </a:r>
            <a:r>
              <a:rPr lang="en-GB" dirty="0"/>
              <a:t>, </a:t>
            </a:r>
            <a:r>
              <a:rPr lang="en-GB" dirty="0" err="1"/>
              <a:t>în</a:t>
            </a:r>
            <a:r>
              <a:rPr lang="en-GB" dirty="0"/>
              <a:t> mod ideal </a:t>
            </a:r>
            <a:r>
              <a:rPr lang="en-GB" dirty="0" err="1"/>
              <a:t>motivant</a:t>
            </a:r>
            <a:r>
              <a:rPr lang="en-GB" dirty="0"/>
              <a:t>, </a:t>
            </a:r>
            <a:r>
              <a:rPr lang="en-GB" dirty="0" err="1"/>
              <a:t>pentru</a:t>
            </a:r>
            <a:r>
              <a:rPr lang="en-GB" dirty="0"/>
              <a:t> </a:t>
            </a:r>
            <a:r>
              <a:rPr lang="en-GB" dirty="0" err="1"/>
              <a:t>elevi</a:t>
            </a:r>
            <a:r>
              <a:rPr lang="en-GB" dirty="0"/>
              <a:t> pe care </a:t>
            </a:r>
            <a:r>
              <a:rPr lang="en-GB" dirty="0" err="1"/>
              <a:t>îl</a:t>
            </a:r>
            <a:r>
              <a:rPr lang="en-GB" dirty="0"/>
              <a:t> </a:t>
            </a:r>
            <a:r>
              <a:rPr lang="en-GB" dirty="0" err="1"/>
              <a:t>faceți</a:t>
            </a:r>
            <a:r>
              <a:rPr lang="en-GB" dirty="0"/>
              <a:t> </a:t>
            </a:r>
            <a:r>
              <a:rPr lang="en-GB" dirty="0" err="1"/>
              <a:t>sau</a:t>
            </a:r>
            <a:r>
              <a:rPr lang="en-GB" dirty="0"/>
              <a:t> l-</a:t>
            </a:r>
            <a:r>
              <a:rPr lang="en-GB" dirty="0" err="1"/>
              <a:t>ați</a:t>
            </a:r>
            <a:r>
              <a:rPr lang="en-GB" dirty="0"/>
              <a:t> </a:t>
            </a:r>
            <a:r>
              <a:rPr lang="en-GB" dirty="0" err="1"/>
              <a:t>făcut</a:t>
            </a:r>
            <a:r>
              <a:rPr lang="en-GB" dirty="0"/>
              <a:t> </a:t>
            </a:r>
            <a:r>
              <a:rPr lang="en-GB" dirty="0" err="1"/>
              <a:t>în</a:t>
            </a:r>
            <a:r>
              <a:rPr lang="en-GB" dirty="0"/>
              <a:t> </a:t>
            </a:r>
            <a:r>
              <a:rPr lang="en-GB" dirty="0" err="1"/>
              <a:t>viața</a:t>
            </a:r>
            <a:r>
              <a:rPr lang="en-GB" dirty="0"/>
              <a:t> </a:t>
            </a:r>
            <a:r>
              <a:rPr lang="en-GB" dirty="0" err="1"/>
              <a:t>dumneavoastră</a:t>
            </a:r>
            <a:r>
              <a:rPr lang="en-GB" dirty="0"/>
              <a:t>, ca </a:t>
            </a:r>
            <a:r>
              <a:rPr lang="en-GB" dirty="0" err="1"/>
              <a:t>în</a:t>
            </a:r>
            <a:r>
              <a:rPr lang="en-GB" dirty="0"/>
              <a:t> slide-urile </a:t>
            </a:r>
            <a:r>
              <a:rPr lang="en-GB" dirty="0" err="1"/>
              <a:t>anterioare</a:t>
            </a:r>
            <a:r>
              <a:rPr lang="en-GB" dirty="0"/>
              <a:t>. </a:t>
            </a:r>
            <a:r>
              <a:rPr lang="en-GB" dirty="0" err="1"/>
              <a:t>Apoi</a:t>
            </a:r>
            <a:r>
              <a:rPr lang="en-GB" dirty="0"/>
              <a:t> </a:t>
            </a:r>
            <a:r>
              <a:rPr lang="en-GB" dirty="0" err="1"/>
              <a:t>rugați</a:t>
            </a:r>
            <a:r>
              <a:rPr lang="en-GB" dirty="0"/>
              <a:t> </a:t>
            </a:r>
            <a:r>
              <a:rPr lang="en-GB" dirty="0" err="1"/>
              <a:t>elevii</a:t>
            </a:r>
            <a:r>
              <a:rPr lang="en-GB" dirty="0"/>
              <a:t> </a:t>
            </a:r>
            <a:r>
              <a:rPr lang="en-GB" dirty="0" err="1"/>
              <a:t>să</a:t>
            </a:r>
            <a:r>
              <a:rPr lang="en-GB" dirty="0"/>
              <a:t> </a:t>
            </a:r>
            <a:r>
              <a:rPr lang="en-GB" dirty="0" err="1"/>
              <a:t>facă</a:t>
            </a:r>
            <a:r>
              <a:rPr lang="en-GB" dirty="0"/>
              <a:t> </a:t>
            </a:r>
            <a:r>
              <a:rPr lang="en-GB" dirty="0" err="1"/>
              <a:t>același</a:t>
            </a:r>
            <a:r>
              <a:rPr lang="en-GB" dirty="0"/>
              <a:t> </a:t>
            </a:r>
            <a:r>
              <a:rPr lang="en-GB" dirty="0" err="1"/>
              <a:t>lucru</a:t>
            </a:r>
            <a:r>
              <a:rPr lang="en-GB" dirty="0"/>
              <a:t>, </a:t>
            </a:r>
            <a:r>
              <a:rPr lang="en-GB" dirty="0" err="1"/>
              <a:t>amintiți</a:t>
            </a:r>
            <a:r>
              <a:rPr lang="en-GB" dirty="0"/>
              <a:t>-le </a:t>
            </a:r>
            <a:r>
              <a:rPr lang="en-GB" dirty="0" err="1"/>
              <a:t>că</a:t>
            </a:r>
            <a:r>
              <a:rPr lang="en-GB" dirty="0"/>
              <a:t> </a:t>
            </a:r>
            <a:r>
              <a:rPr lang="en-GB" dirty="0" err="1"/>
              <a:t>unele</a:t>
            </a:r>
            <a:r>
              <a:rPr lang="en-GB" dirty="0"/>
              <a:t> </a:t>
            </a:r>
            <a:r>
              <a:rPr lang="en-GB" dirty="0" err="1"/>
              <a:t>activități</a:t>
            </a:r>
            <a:r>
              <a:rPr lang="en-GB" dirty="0"/>
              <a:t> </a:t>
            </a:r>
            <a:r>
              <a:rPr lang="en-GB" dirty="0" err="1"/>
              <a:t>plăcute</a:t>
            </a:r>
            <a:r>
              <a:rPr lang="en-GB" dirty="0"/>
              <a:t>, cum </a:t>
            </a:r>
            <a:r>
              <a:rPr lang="en-GB" dirty="0" err="1"/>
              <a:t>ar</a:t>
            </a:r>
            <a:r>
              <a:rPr lang="en-GB" dirty="0"/>
              <a:t> fi </a:t>
            </a:r>
            <a:r>
              <a:rPr lang="en-GB" dirty="0" err="1"/>
              <a:t>sportul</a:t>
            </a:r>
            <a:r>
              <a:rPr lang="en-GB" dirty="0"/>
              <a:t>, pot fi </a:t>
            </a:r>
            <a:r>
              <a:rPr lang="en-GB" dirty="0" err="1"/>
              <a:t>foarte</a:t>
            </a:r>
            <a:r>
              <a:rPr lang="en-GB" dirty="0"/>
              <a:t> </a:t>
            </a:r>
            <a:r>
              <a:rPr lang="en-GB" dirty="0" err="1"/>
              <a:t>dificile</a:t>
            </a:r>
            <a:r>
              <a:rPr lang="en-GB" dirty="0"/>
              <a:t>, </a:t>
            </a:r>
            <a:r>
              <a:rPr lang="en-GB" dirty="0" err="1"/>
              <a:t>dar</a:t>
            </a:r>
            <a:r>
              <a:rPr lang="en-GB" dirty="0"/>
              <a:t> </a:t>
            </a:r>
            <a:r>
              <a:rPr lang="en-GB" dirty="0" err="1"/>
              <a:t>atât</a:t>
            </a:r>
            <a:r>
              <a:rPr lang="en-GB" dirty="0"/>
              <a:t> de distractive </a:t>
            </a:r>
            <a:r>
              <a:rPr lang="en-GB" dirty="0" err="1"/>
              <a:t>încât</a:t>
            </a:r>
            <a:r>
              <a:rPr lang="en-GB" dirty="0"/>
              <a:t> </a:t>
            </a:r>
            <a:r>
              <a:rPr lang="en-GB" dirty="0" err="1"/>
              <a:t>uităm</a:t>
            </a:r>
            <a:r>
              <a:rPr lang="en-GB" dirty="0"/>
              <a:t> </a:t>
            </a:r>
            <a:r>
              <a:rPr lang="en-GB" dirty="0" err="1"/>
              <a:t>aspectele</a:t>
            </a:r>
            <a:r>
              <a:rPr lang="en-GB" dirty="0"/>
              <a:t> negative.</a:t>
            </a:r>
            <a:endParaRPr lang="ro-RO" dirty="0"/>
          </a:p>
          <a:p>
            <a:pPr marL="228600" marR="0" lvl="0" indent="-228600" algn="l" rtl="0">
              <a:lnSpc>
                <a:spcPct val="100000"/>
              </a:lnSpc>
              <a:spcBef>
                <a:spcPts val="0"/>
              </a:spcBef>
              <a:spcAft>
                <a:spcPts val="0"/>
              </a:spcAft>
              <a:buClr>
                <a:schemeClr val="dk1"/>
              </a:buClr>
              <a:buSzPts val="1200"/>
              <a:buFont typeface="Calibri"/>
              <a:buAutoNum type="alphaUcParenR"/>
            </a:pPr>
            <a:r>
              <a:rPr lang="en-GB" dirty="0" err="1"/>
              <a:t>Exemplu</a:t>
            </a:r>
            <a:r>
              <a:rPr lang="ro-RO" dirty="0"/>
              <a:t>l</a:t>
            </a:r>
            <a:r>
              <a:rPr lang="en-GB" dirty="0"/>
              <a:t> </a:t>
            </a:r>
            <a:r>
              <a:rPr lang="en-GB" dirty="0" err="1"/>
              <a:t>profesor</a:t>
            </a:r>
            <a:r>
              <a:rPr lang="ro-RO" dirty="0"/>
              <a:t>ului</a:t>
            </a:r>
            <a:r>
              <a:rPr lang="en-GB" dirty="0"/>
              <a:t>, </a:t>
            </a:r>
            <a:r>
              <a:rPr lang="en-GB" dirty="0" err="1"/>
              <a:t>spuneți</a:t>
            </a:r>
            <a:r>
              <a:rPr lang="en-GB" dirty="0"/>
              <a:t> </a:t>
            </a:r>
            <a:r>
              <a:rPr lang="en-GB" dirty="0" err="1"/>
              <a:t>elevilor</a:t>
            </a:r>
            <a:r>
              <a:rPr lang="en-GB" dirty="0"/>
              <a:t> de </a:t>
            </a:r>
            <a:r>
              <a:rPr lang="en-GB" dirty="0" err="1"/>
              <a:t>ce</a:t>
            </a:r>
            <a:r>
              <a:rPr lang="en-GB" dirty="0"/>
              <a:t> </a:t>
            </a:r>
            <a:r>
              <a:rPr lang="en-GB" dirty="0" err="1"/>
              <a:t>ați</a:t>
            </a:r>
            <a:r>
              <a:rPr lang="en-GB" dirty="0"/>
              <a:t> </a:t>
            </a:r>
            <a:r>
              <a:rPr lang="en-GB" dirty="0" err="1"/>
              <a:t>făcut</a:t>
            </a:r>
            <a:r>
              <a:rPr lang="en-GB" dirty="0"/>
              <a:t> </a:t>
            </a:r>
            <a:r>
              <a:rPr lang="en-GB" dirty="0" err="1"/>
              <a:t>ceva</a:t>
            </a:r>
            <a:r>
              <a:rPr lang="en-GB" dirty="0"/>
              <a:t> </a:t>
            </a:r>
            <a:r>
              <a:rPr lang="en-GB" dirty="0" err="1"/>
              <a:t>dificil</a:t>
            </a:r>
            <a:r>
              <a:rPr lang="en-GB" dirty="0"/>
              <a:t>, </a:t>
            </a:r>
            <a:r>
              <a:rPr lang="en-GB" dirty="0" err="1"/>
              <a:t>apoi</a:t>
            </a:r>
            <a:r>
              <a:rPr lang="en-GB" dirty="0"/>
              <a:t> </a:t>
            </a:r>
            <a:r>
              <a:rPr lang="en-GB" dirty="0" err="1"/>
              <a:t>lăsați-i</a:t>
            </a:r>
            <a:r>
              <a:rPr lang="en-GB" dirty="0"/>
              <a:t> pe </a:t>
            </a:r>
            <a:r>
              <a:rPr lang="en-GB" dirty="0" err="1"/>
              <a:t>elevi</a:t>
            </a:r>
            <a:r>
              <a:rPr lang="en-GB" dirty="0"/>
              <a:t> </a:t>
            </a:r>
            <a:r>
              <a:rPr lang="en-GB" dirty="0" err="1"/>
              <a:t>să</a:t>
            </a:r>
            <a:r>
              <a:rPr lang="en-GB" dirty="0"/>
              <a:t> se </a:t>
            </a:r>
            <a:r>
              <a:rPr lang="en-GB" dirty="0" err="1"/>
              <a:t>gândească</a:t>
            </a:r>
            <a:r>
              <a:rPr lang="en-GB" dirty="0"/>
              <a:t> la </a:t>
            </a:r>
            <a:r>
              <a:rPr lang="en-GB" dirty="0" err="1"/>
              <a:t>asta</a:t>
            </a:r>
            <a:r>
              <a:rPr lang="en-GB" dirty="0"/>
              <a:t>. </a:t>
            </a:r>
            <a:r>
              <a:rPr lang="en-GB" dirty="0" err="1"/>
              <a:t>Lăsați-i</a:t>
            </a:r>
            <a:r>
              <a:rPr lang="en-GB" dirty="0"/>
              <a:t> </a:t>
            </a:r>
            <a:r>
              <a:rPr lang="en-GB" dirty="0" err="1"/>
              <a:t>să</a:t>
            </a:r>
            <a:r>
              <a:rPr lang="en-GB" dirty="0"/>
              <a:t> </a:t>
            </a:r>
            <a:r>
              <a:rPr lang="en-GB" dirty="0" err="1"/>
              <a:t>facă</a:t>
            </a:r>
            <a:r>
              <a:rPr lang="en-GB" dirty="0"/>
              <a:t> un brainstorming </a:t>
            </a:r>
            <a:r>
              <a:rPr lang="en-GB" dirty="0" err="1"/>
              <a:t>asupra</a:t>
            </a:r>
            <a:r>
              <a:rPr lang="en-GB" dirty="0"/>
              <a:t> "</a:t>
            </a:r>
            <a:r>
              <a:rPr lang="en-GB" dirty="0" err="1"/>
              <a:t>avantajelor</a:t>
            </a:r>
            <a:r>
              <a:rPr lang="en-GB" dirty="0"/>
              <a:t>" de a face </a:t>
            </a:r>
            <a:r>
              <a:rPr lang="en-GB" dirty="0" err="1"/>
              <a:t>orice</a:t>
            </a:r>
            <a:r>
              <a:rPr lang="en-GB" dirty="0"/>
              <a:t> </a:t>
            </a:r>
            <a:r>
              <a:rPr lang="en-GB" dirty="0" err="1"/>
              <a:t>activitate</a:t>
            </a:r>
            <a:r>
              <a:rPr lang="en-GB" dirty="0"/>
              <a:t> cu care se </a:t>
            </a:r>
            <a:r>
              <a:rPr lang="en-GB" dirty="0" err="1"/>
              <a:t>luptă</a:t>
            </a:r>
            <a:r>
              <a:rPr lang="en-GB" dirty="0"/>
              <a:t>, </a:t>
            </a:r>
            <a:r>
              <a:rPr lang="en-GB" dirty="0" err="1"/>
              <a:t>dacă</a:t>
            </a:r>
            <a:r>
              <a:rPr lang="en-GB" dirty="0"/>
              <a:t> un </a:t>
            </a:r>
            <a:r>
              <a:rPr lang="en-GB" dirty="0" err="1"/>
              <a:t>elev</a:t>
            </a:r>
            <a:r>
              <a:rPr lang="en-GB" dirty="0"/>
              <a:t> are </a:t>
            </a:r>
            <a:r>
              <a:rPr lang="en-GB" dirty="0" err="1"/>
              <a:t>dificultăți</a:t>
            </a:r>
            <a:r>
              <a:rPr lang="en-GB" dirty="0"/>
              <a:t>, </a:t>
            </a:r>
            <a:r>
              <a:rPr lang="en-GB" dirty="0" err="1"/>
              <a:t>sugerați</a:t>
            </a:r>
            <a:r>
              <a:rPr lang="en-GB" dirty="0"/>
              <a:t> motive </a:t>
            </a:r>
            <a:r>
              <a:rPr lang="en-GB" dirty="0" err="1"/>
              <a:t>pentru</a:t>
            </a:r>
            <a:r>
              <a:rPr lang="en-GB" dirty="0"/>
              <a:t> care </a:t>
            </a:r>
            <a:r>
              <a:rPr lang="en-GB" dirty="0" err="1"/>
              <a:t>ar</a:t>
            </a:r>
            <a:r>
              <a:rPr lang="en-GB" dirty="0"/>
              <a:t> </a:t>
            </a:r>
            <a:r>
              <a:rPr lang="en-GB" dirty="0" err="1"/>
              <a:t>putea</a:t>
            </a:r>
            <a:r>
              <a:rPr lang="en-GB" dirty="0"/>
              <a:t> </a:t>
            </a:r>
            <a:r>
              <a:rPr lang="en-GB" dirty="0" err="1"/>
              <a:t>să</a:t>
            </a:r>
            <a:r>
              <a:rPr lang="en-GB" dirty="0"/>
              <a:t> o </a:t>
            </a:r>
            <a:r>
              <a:rPr lang="en-GB" dirty="0" err="1"/>
              <a:t>facă</a:t>
            </a:r>
            <a:r>
              <a:rPr lang="en-GB" dirty="0"/>
              <a:t> </a:t>
            </a:r>
            <a:r>
              <a:rPr lang="en-GB" dirty="0" err="1"/>
              <a:t>și</a:t>
            </a:r>
            <a:r>
              <a:rPr lang="en-GB" dirty="0"/>
              <a:t> </a:t>
            </a:r>
            <a:r>
              <a:rPr lang="en-GB" dirty="0" err="1"/>
              <a:t>vedeți</a:t>
            </a:r>
            <a:r>
              <a:rPr lang="en-GB" dirty="0"/>
              <a:t> </a:t>
            </a:r>
            <a:r>
              <a:rPr lang="en-GB" dirty="0" err="1"/>
              <a:t>dacă</a:t>
            </a:r>
            <a:r>
              <a:rPr lang="en-GB" dirty="0"/>
              <a:t> se </a:t>
            </a:r>
            <a:r>
              <a:rPr lang="en-GB" dirty="0" err="1"/>
              <a:t>prind</a:t>
            </a:r>
            <a:r>
              <a:rPr lang="en-GB" dirty="0"/>
              <a:t>.</a:t>
            </a:r>
            <a:endParaRPr dirty="0"/>
          </a:p>
          <a:p>
            <a:pPr marL="228600" lvl="0" indent="-152400" algn="l" rtl="0">
              <a:spcBef>
                <a:spcPts val="0"/>
              </a:spcBef>
              <a:spcAft>
                <a:spcPts val="0"/>
              </a:spcAft>
              <a:buClr>
                <a:schemeClr val="dk1"/>
              </a:buClr>
              <a:buSzPts val="1200"/>
              <a:buFont typeface="Calibri"/>
              <a:buNone/>
            </a:pPr>
            <a:endParaRPr dirty="0"/>
          </a:p>
        </p:txBody>
      </p:sp>
      <p:sp>
        <p:nvSpPr>
          <p:cNvPr id="128" name="Google Shape;1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15"/>
        <p:cNvGrpSpPr/>
        <p:nvPr/>
      </p:nvGrpSpPr>
      <p:grpSpPr>
        <a:xfrm>
          <a:off x="0" y="0"/>
          <a:ext cx="0" cy="0"/>
          <a:chOff x="0" y="0"/>
          <a:chExt cx="0" cy="0"/>
        </a:xfrm>
      </p:grpSpPr>
      <p:sp>
        <p:nvSpPr>
          <p:cNvPr id="16" name="Google Shape;1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20"/>
        <p:cNvGrpSpPr/>
        <p:nvPr/>
      </p:nvGrpSpPr>
      <p:grpSpPr>
        <a:xfrm>
          <a:off x="0" y="0"/>
          <a:ext cx="0" cy="0"/>
          <a:chOff x="0" y="0"/>
          <a:chExt cx="0" cy="0"/>
        </a:xfrm>
      </p:grpSpPr>
      <p:sp>
        <p:nvSpPr>
          <p:cNvPr id="21" name="Google Shape;21;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6"/>
        <p:cNvGrpSpPr/>
        <p:nvPr/>
      </p:nvGrpSpPr>
      <p:grpSpPr>
        <a:xfrm>
          <a:off x="0" y="0"/>
          <a:ext cx="0" cy="0"/>
          <a:chOff x="0" y="0"/>
          <a:chExt cx="0" cy="0"/>
        </a:xfrm>
      </p:grpSpPr>
      <p:sp>
        <p:nvSpPr>
          <p:cNvPr id="27" name="Google Shape;2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Google Shape;5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E5AD-BE1D-4D69-9DDC-331164D8C07B}"/>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5EA78C5-373D-4F0D-829B-490BBC049246}"/>
              </a:ext>
            </a:extLst>
          </p:cNvPr>
          <p:cNvSpPr>
            <a:spLocks noGrp="1"/>
          </p:cNvSpPr>
          <p:nvPr>
            <p:ph type="subTitle" idx="1"/>
          </p:nvPr>
        </p:nvSpPr>
        <p:spPr/>
        <p:txBody>
          <a:bodyPr/>
          <a:lstStyle/>
          <a:p>
            <a:endParaRPr lang="en-GB"/>
          </a:p>
        </p:txBody>
      </p:sp>
      <p:pic>
        <p:nvPicPr>
          <p:cNvPr id="6" name="Immagine 5">
            <a:extLst>
              <a:ext uri="{FF2B5EF4-FFF2-40B4-BE49-F238E27FC236}">
                <a16:creationId xmlns:a16="http://schemas.microsoft.com/office/drawing/2014/main" id="{92A1C6D0-7AF2-E336-0D9B-09003BB3D41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1319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4" name="Picture 2">
            <a:extLst>
              <a:ext uri="{FF2B5EF4-FFF2-40B4-BE49-F238E27FC236}">
                <a16:creationId xmlns:a16="http://schemas.microsoft.com/office/drawing/2014/main" id="{B1F68ED8-882C-43BD-B38A-9914898BF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51" name="Google Shape;151;p9"/>
          <p:cNvSpPr txBox="1">
            <a:spLocks noGrp="1"/>
          </p:cNvSpPr>
          <p:nvPr>
            <p:ph type="title"/>
          </p:nvPr>
        </p:nvSpPr>
        <p:spPr>
          <a:xfrm>
            <a:off x="838200" y="102551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Ana </a:t>
            </a:r>
            <a:r>
              <a:rPr lang="ro-RO" dirty="0"/>
              <a:t>și spaniola ei</a:t>
            </a:r>
            <a:endParaRPr dirty="0"/>
          </a:p>
        </p:txBody>
      </p:sp>
      <p:sp>
        <p:nvSpPr>
          <p:cNvPr id="152" name="Google Shape;152;p9"/>
          <p:cNvSpPr txBox="1"/>
          <p:nvPr/>
        </p:nvSpPr>
        <p:spPr>
          <a:xfrm>
            <a:off x="1065320" y="2009147"/>
            <a:ext cx="10288500"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Întorcându-</a:t>
            </a:r>
            <a:r>
              <a:rPr lang="ro-RO" sz="1800" dirty="0">
                <a:solidFill>
                  <a:schemeClr val="dk1"/>
                </a:solidFill>
                <a:latin typeface="Calibri"/>
                <a:ea typeface="Calibri"/>
                <a:cs typeface="Calibri"/>
                <a:sym typeface="Calibri"/>
              </a:rPr>
              <a:t>n</a:t>
            </a:r>
            <a:r>
              <a:rPr lang="sv-SE" sz="1800" dirty="0">
                <a:solidFill>
                  <a:schemeClr val="dk1"/>
                </a:solidFill>
                <a:latin typeface="Calibri"/>
                <a:ea typeface="Calibri"/>
                <a:cs typeface="Calibri"/>
                <a:sym typeface="Calibri"/>
              </a:rPr>
              <a:t>e la Anna, înainte de ora de spaniolă, îi trec prin minte imagini în care se rușinează îngrozitor, așa cum a făcut-o în liceu, când a spus din greșeală că este cal la ora de spaniolă și toată lumea a râs. </a:t>
            </a:r>
          </a:p>
          <a:p>
            <a:pPr marL="0" marR="0" lvl="0" indent="0" algn="l" rtl="0">
              <a:spcBef>
                <a:spcPts val="0"/>
              </a:spcBef>
              <a:spcAft>
                <a:spcPts val="0"/>
              </a:spcAft>
              <a:buNone/>
            </a:pPr>
            <a:endParaRPr lang="sv-SE" sz="1800" dirty="0">
              <a:solidFill>
                <a:schemeClr val="dk1"/>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sv-SE" sz="1800" dirty="0">
                <a:solidFill>
                  <a:srgbClr val="7030A0"/>
                </a:solidFill>
                <a:latin typeface="Calibri"/>
                <a:ea typeface="Calibri"/>
                <a:cs typeface="Calibri"/>
                <a:sym typeface="Calibri"/>
              </a:rPr>
              <a:t>ÎNTREBAȚI elevii: </a:t>
            </a:r>
            <a:r>
              <a:rPr lang="sv-SE" sz="1800" dirty="0">
                <a:solidFill>
                  <a:schemeClr val="dk1"/>
                </a:solidFill>
                <a:latin typeface="Calibri"/>
                <a:ea typeface="Calibri"/>
                <a:cs typeface="Calibri"/>
                <a:sym typeface="Calibri"/>
              </a:rPr>
              <a:t>Dacă ar fi să ghiciți, de câte ori credeți că i-a trecut prin minte această imagine? ... Probabil de nenumărate ori. </a:t>
            </a:r>
            <a:endParaRPr lang="ro-RO" sz="1800" dirty="0">
              <a:solidFill>
                <a:schemeClr val="dk1"/>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endParaRPr lang="sv-SE" sz="1800" dirty="0">
              <a:solidFill>
                <a:schemeClr val="dk1"/>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sv-SE" sz="1800" dirty="0">
                <a:solidFill>
                  <a:srgbClr val="7030A0"/>
                </a:solidFill>
                <a:latin typeface="Calibri"/>
                <a:ea typeface="Calibri"/>
                <a:cs typeface="Calibri"/>
                <a:sym typeface="Calibri"/>
              </a:rPr>
              <a:t>ÎNTRE</a:t>
            </a:r>
            <a:r>
              <a:rPr lang="ro-RO" sz="1800" dirty="0">
                <a:solidFill>
                  <a:srgbClr val="7030A0"/>
                </a:solidFill>
                <a:latin typeface="Calibri"/>
                <a:ea typeface="Calibri"/>
                <a:cs typeface="Calibri"/>
                <a:sym typeface="Calibri"/>
              </a:rPr>
              <a:t>BAȚI</a:t>
            </a:r>
            <a:r>
              <a:rPr lang="sv-SE" sz="1800" dirty="0">
                <a:solidFill>
                  <a:srgbClr val="7030A0"/>
                </a:solidFill>
                <a:latin typeface="Calibri"/>
                <a:ea typeface="Calibri"/>
                <a:cs typeface="Calibri"/>
                <a:sym typeface="Calibri"/>
              </a:rPr>
              <a:t> elevii</a:t>
            </a:r>
            <a:r>
              <a:rPr lang="sv-SE" sz="1800" dirty="0">
                <a:solidFill>
                  <a:schemeClr val="dk1"/>
                </a:solidFill>
                <a:latin typeface="Calibri"/>
                <a:ea typeface="Calibri"/>
                <a:cs typeface="Calibri"/>
                <a:sym typeface="Calibri"/>
              </a:rPr>
              <a:t>: Cât de motivată credeți că va fi la ora de spaniolă dacă doar la asta se gândește? </a:t>
            </a:r>
            <a:endParaRPr lang="ro-RO" sz="1800" dirty="0">
              <a:solidFill>
                <a:schemeClr val="dk1"/>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endParaRPr lang="sv-SE" sz="1800" dirty="0">
              <a:solidFill>
                <a:schemeClr val="dk1"/>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sv-SE" sz="1800" dirty="0">
                <a:solidFill>
                  <a:schemeClr val="dk1"/>
                </a:solidFill>
                <a:latin typeface="Calibri"/>
                <a:ea typeface="Calibri"/>
                <a:cs typeface="Calibri"/>
                <a:sym typeface="Calibri"/>
              </a:rPr>
              <a:t>Ceea ce Anna trebuie să facă însă este să </a:t>
            </a:r>
            <a:r>
              <a:rPr lang="ro-RO" sz="1800" dirty="0">
                <a:solidFill>
                  <a:schemeClr val="dk1"/>
                </a:solidFill>
                <a:latin typeface="Calibri"/>
                <a:ea typeface="Calibri"/>
                <a:cs typeface="Calibri"/>
                <a:sym typeface="Calibri"/>
              </a:rPr>
              <a:t>se </a:t>
            </a:r>
            <a:r>
              <a:rPr lang="sv-SE" sz="1800" dirty="0">
                <a:solidFill>
                  <a:schemeClr val="dk1"/>
                </a:solidFill>
                <a:latin typeface="Calibri"/>
                <a:ea typeface="Calibri"/>
                <a:cs typeface="Calibri"/>
                <a:sym typeface="Calibri"/>
              </a:rPr>
              <a:t>contracareze</a:t>
            </a:r>
            <a:r>
              <a:rPr lang="ro-RO" sz="1800" dirty="0">
                <a:solidFill>
                  <a:schemeClr val="dk1"/>
                </a:solidFill>
                <a:latin typeface="Calibri"/>
                <a:ea typeface="Calibri"/>
                <a:cs typeface="Calibri"/>
                <a:sym typeface="Calibri"/>
              </a:rPr>
              <a:t> la</a:t>
            </a:r>
            <a:r>
              <a:rPr lang="sv-SE" sz="1800" dirty="0">
                <a:solidFill>
                  <a:schemeClr val="dk1"/>
                </a:solidFill>
                <a:latin typeface="Calibri"/>
                <a:ea typeface="Calibri"/>
                <a:cs typeface="Calibri"/>
                <a:sym typeface="Calibri"/>
              </a:rPr>
              <a:t> acea imagine pe care vrea să arhiveze, ceea ce ar câștiga dacă ar stăpâni limba spaniolă. Revenind la argumentele ei pro/contra (</a:t>
            </a:r>
            <a:r>
              <a:rPr lang="sv-SE" sz="1800" dirty="0">
                <a:solidFill>
                  <a:srgbClr val="ED7D31"/>
                </a:solidFill>
                <a:latin typeface="Calibri"/>
                <a:ea typeface="Calibri"/>
                <a:cs typeface="Calibri"/>
                <a:sym typeface="Calibri"/>
              </a:rPr>
              <a:t>scrise pe tablă), văzute la pagina 4</a:t>
            </a:r>
            <a:r>
              <a:rPr lang="sv-SE" sz="1800" dirty="0">
                <a:solidFill>
                  <a:schemeClr val="dk1"/>
                </a:solidFill>
                <a:latin typeface="Calibri"/>
                <a:ea typeface="Calibri"/>
                <a:cs typeface="Calibri"/>
                <a:sym typeface="Calibri"/>
              </a:rPr>
              <a:t>, cum și-ar putea imagina rezultatele pozitive, poate imaginându-și în mod viu că ar putea comanda Paella valenciana cu niște Ribera del duero într-un fel de Hacienda cu prietenii ei spanioli.</a:t>
            </a:r>
            <a:endParaRPr lang="ro-RO" sz="1800" dirty="0">
              <a:solidFill>
                <a:schemeClr val="dk1"/>
              </a:solidFill>
              <a:latin typeface="Calibri"/>
              <a:ea typeface="Calibri"/>
              <a:cs typeface="Calibri"/>
              <a:sym typeface="Calibri"/>
            </a:endParaRPr>
          </a:p>
          <a:p>
            <a:pPr marR="0" lvl="0" algn="l" rtl="0">
              <a:spcBef>
                <a:spcPts val="0"/>
              </a:spcBef>
              <a:spcAft>
                <a:spcPts val="0"/>
              </a:spcAft>
            </a:pPr>
            <a:endParaRPr lang="sv-SE" sz="1800" dirty="0">
              <a:solidFill>
                <a:schemeClr val="dk1"/>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sv-SE" sz="1800" dirty="0">
                <a:solidFill>
                  <a:srgbClr val="7030A0"/>
                </a:solidFill>
                <a:latin typeface="Calibri"/>
                <a:ea typeface="Calibri"/>
                <a:cs typeface="Calibri"/>
                <a:sym typeface="Calibri"/>
              </a:rPr>
              <a:t>ÎNTREBAȚI elevii</a:t>
            </a:r>
            <a:r>
              <a:rPr lang="sv-SE" sz="1800" dirty="0">
                <a:solidFill>
                  <a:schemeClr val="dk1"/>
                </a:solidFill>
                <a:latin typeface="Calibri"/>
                <a:ea typeface="Calibri"/>
                <a:cs typeface="Calibri"/>
                <a:sym typeface="Calibri"/>
              </a:rPr>
              <a:t>: Privind "avantajele" Annei, cum își poate imagina că va reuși? *Promovați discuția*</a:t>
            </a:r>
            <a:endParaRPr lang="ro-RO" sz="1800" dirty="0">
              <a:solidFill>
                <a:schemeClr val="dk1"/>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endParaRPr lang="ro-RO" sz="1800" dirty="0">
              <a:solidFill>
                <a:schemeClr val="dk1"/>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ro-RO" sz="1800" dirty="0">
                <a:solidFill>
                  <a:srgbClr val="7030A0"/>
                </a:solidFill>
                <a:latin typeface="Calibri"/>
                <a:ea typeface="Calibri"/>
                <a:cs typeface="Calibri"/>
                <a:sym typeface="Calibri"/>
              </a:rPr>
              <a:t>ÎNTREB</a:t>
            </a:r>
            <a:r>
              <a:rPr lang="it-IT" sz="1800" dirty="0">
                <a:solidFill>
                  <a:srgbClr val="7030A0"/>
                </a:solidFill>
                <a:latin typeface="Calibri"/>
                <a:ea typeface="Calibri"/>
                <a:cs typeface="Calibri"/>
                <a:sym typeface="Calibri"/>
              </a:rPr>
              <a:t>AȚI elevii</a:t>
            </a:r>
            <a:r>
              <a:rPr lang="it-IT" sz="1800" dirty="0">
                <a:solidFill>
                  <a:schemeClr val="dk1"/>
                </a:solidFill>
                <a:latin typeface="Calibri"/>
                <a:ea typeface="Calibri"/>
                <a:cs typeface="Calibri"/>
                <a:sym typeface="Calibri"/>
              </a:rPr>
              <a:t>: Ce părere aveți despre Luigi?</a:t>
            </a:r>
            <a:endParaRPr sz="180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4" name="Picture 2">
            <a:extLst>
              <a:ext uri="{FF2B5EF4-FFF2-40B4-BE49-F238E27FC236}">
                <a16:creationId xmlns:a16="http://schemas.microsoft.com/office/drawing/2014/main" id="{52B304B7-0B02-4255-B84D-134E94387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58" name="Google Shape;158;p10"/>
          <p:cNvSpPr txBox="1">
            <a:spLocks noGrp="1"/>
          </p:cNvSpPr>
          <p:nvPr>
            <p:ph type="title"/>
          </p:nvPr>
        </p:nvSpPr>
        <p:spPr>
          <a:xfrm>
            <a:off x="838200" y="156739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o-RO" dirty="0"/>
              <a:t>Acuma încearcă și tu</a:t>
            </a:r>
            <a:endParaRPr dirty="0"/>
          </a:p>
        </p:txBody>
      </p:sp>
      <p:sp>
        <p:nvSpPr>
          <p:cNvPr id="159" name="Google Shape;159;p10"/>
          <p:cNvSpPr txBox="1"/>
          <p:nvPr/>
        </p:nvSpPr>
        <p:spPr>
          <a:xfrm>
            <a:off x="838200" y="2845156"/>
            <a:ext cx="10288604"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tx1"/>
                </a:solidFill>
                <a:latin typeface="Calibri"/>
                <a:ea typeface="Calibri"/>
                <a:cs typeface="Calibri"/>
                <a:sym typeface="Calibri"/>
              </a:rPr>
              <a:t>Sarcina A:</a:t>
            </a:r>
            <a:r>
              <a:rPr lang="sv-SE" sz="1800" dirty="0">
                <a:solidFill>
                  <a:schemeClr val="dk1"/>
                </a:solidFill>
                <a:latin typeface="Calibri"/>
                <a:ea typeface="Calibri"/>
                <a:cs typeface="Calibri"/>
                <a:sym typeface="Calibri"/>
              </a:rPr>
              <a:t> Imaginează-ți cum ar fi lucrurile dacă ai stăpâni ceva dificil pe care încerci să-l faci chiar acum, cum s-ar putea schimba lucrurile? Cum ar face lucrurile mai bune pentru tine? Dacă întâmpini dificultăți, întoarce-te la ceea ce ai menționat în ultima sarcină și imaginează-ți cum ar fi dacă lucrurile ar ieși așa cum ți-ai dorit.  *</a:t>
            </a:r>
            <a:r>
              <a:rPr lang="ro-RO" sz="1800" dirty="0">
                <a:solidFill>
                  <a:srgbClr val="7030A0"/>
                </a:solidFill>
                <a:latin typeface="Calibri"/>
                <a:ea typeface="Calibri"/>
                <a:cs typeface="Calibri"/>
                <a:sym typeface="Calibri"/>
              </a:rPr>
              <a:t>Așteptați</a:t>
            </a:r>
            <a:r>
              <a:rPr lang="sv-SE" sz="1800" dirty="0">
                <a:solidFill>
                  <a:srgbClr val="7030A0"/>
                </a:solidFill>
                <a:latin typeface="Calibri"/>
                <a:ea typeface="Calibri"/>
                <a:cs typeface="Calibri"/>
                <a:sym typeface="Calibri"/>
              </a:rPr>
              <a:t> un minut, apoi promovați discuția, întrebând elevii la ce s-au gândit</a:t>
            </a:r>
            <a:r>
              <a:rPr lang="sv-SE" sz="1800" dirty="0">
                <a:solidFill>
                  <a:schemeClr val="dk1"/>
                </a:solidFill>
                <a:latin typeface="Calibri"/>
                <a:ea typeface="Calibri"/>
                <a:cs typeface="Calibri"/>
                <a:sym typeface="Calibri"/>
              </a:rPr>
              <a:t>*.</a:t>
            </a:r>
          </a:p>
          <a:p>
            <a:pPr marL="0" marR="0" lvl="0" indent="0" algn="l" rtl="0">
              <a:spcBef>
                <a:spcPts val="0"/>
              </a:spcBef>
              <a:spcAft>
                <a:spcPts val="0"/>
              </a:spcAft>
              <a:buNone/>
            </a:pPr>
            <a:endParaRPr lang="sv-SE"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tx1"/>
                </a:solidFill>
                <a:latin typeface="Calibri"/>
                <a:ea typeface="Calibri"/>
                <a:cs typeface="Calibri"/>
                <a:sym typeface="Calibri"/>
              </a:rPr>
              <a:t>Sarcina B: </a:t>
            </a:r>
            <a:r>
              <a:rPr lang="sv-SE" sz="1800" dirty="0">
                <a:solidFill>
                  <a:schemeClr val="dk1"/>
                </a:solidFill>
                <a:latin typeface="Calibri"/>
                <a:ea typeface="Calibri"/>
                <a:cs typeface="Calibri"/>
                <a:sym typeface="Calibri"/>
              </a:rPr>
              <a:t>Acum, inventați o scurtă poveste despre cum ați depășit o barieră, ați făcut ceva greu sau pur și simplu ați reușit foarte bine în ceva ce v-ați dorit cu adevărat, și la ce </a:t>
            </a:r>
            <a:r>
              <a:rPr lang="ro-RO" sz="1800" dirty="0">
                <a:solidFill>
                  <a:schemeClr val="dk1"/>
                </a:solidFill>
                <a:latin typeface="Calibri"/>
                <a:ea typeface="Calibri"/>
                <a:cs typeface="Calibri"/>
                <a:sym typeface="Calibri"/>
              </a:rPr>
              <a:t>consecința </a:t>
            </a:r>
            <a:r>
              <a:rPr lang="sv-SE" sz="1800" dirty="0">
                <a:solidFill>
                  <a:schemeClr val="dk1"/>
                </a:solidFill>
                <a:latin typeface="Calibri"/>
                <a:ea typeface="Calibri"/>
                <a:cs typeface="Calibri"/>
                <a:sym typeface="Calibri"/>
              </a:rPr>
              <a:t>acest</a:t>
            </a:r>
            <a:r>
              <a:rPr lang="ro-RO" sz="1800" dirty="0">
                <a:solidFill>
                  <a:schemeClr val="dk1"/>
                </a:solidFill>
                <a:latin typeface="Calibri"/>
                <a:ea typeface="Calibri"/>
                <a:cs typeface="Calibri"/>
                <a:sym typeface="Calibri"/>
              </a:rPr>
              <a:t>ui</a:t>
            </a:r>
            <a:r>
              <a:rPr lang="sv-SE" sz="1800" dirty="0">
                <a:solidFill>
                  <a:schemeClr val="dk1"/>
                </a:solidFill>
                <a:latin typeface="Calibri"/>
                <a:ea typeface="Calibri"/>
                <a:cs typeface="Calibri"/>
                <a:sym typeface="Calibri"/>
              </a:rPr>
              <a:t> lucru. Scrieți-o sau gândiți-vă la ea timp de 3-4 minute. *</a:t>
            </a:r>
            <a:r>
              <a:rPr lang="sv-SE" sz="1800" dirty="0">
                <a:solidFill>
                  <a:srgbClr val="7030A0"/>
                </a:solidFill>
                <a:latin typeface="Calibri"/>
                <a:ea typeface="Calibri"/>
                <a:cs typeface="Calibri"/>
                <a:sym typeface="Calibri"/>
              </a:rPr>
              <a:t>Așteptați până când elevii termină. Întrebați dacă cineva este dispus să împărtășească*.</a:t>
            </a:r>
          </a:p>
          <a:p>
            <a:pPr marL="0" marR="0" lvl="0" indent="0" algn="l" rtl="0">
              <a:spcBef>
                <a:spcPts val="0"/>
              </a:spcBef>
              <a:spcAft>
                <a:spcPts val="0"/>
              </a:spcAft>
              <a:buNone/>
            </a:pPr>
            <a:endParaRPr lang="sv-SE"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sv-SE"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Rezumați: Gândirea la aspectele pozitive și la posibilitățile învățării este ușor de uitat, când vă confruntați cu o barieră în viitor, încercați această sarcină și vedeți dacă vă motivează mai mult.</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4" name="Picture 2">
            <a:extLst>
              <a:ext uri="{FF2B5EF4-FFF2-40B4-BE49-F238E27FC236}">
                <a16:creationId xmlns:a16="http://schemas.microsoft.com/office/drawing/2014/main" id="{84B0AA99-C59E-4887-854E-163B4353E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64" name="Google Shape;164;p11"/>
          <p:cNvSpPr txBox="1">
            <a:spLocks noGrp="1"/>
          </p:cNvSpPr>
          <p:nvPr>
            <p:ph type="title"/>
          </p:nvPr>
        </p:nvSpPr>
        <p:spPr>
          <a:xfrm>
            <a:off x="838200" y="210343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parajita"/>
              <a:buNone/>
            </a:pPr>
            <a:r>
              <a:rPr lang="sv-SE" dirty="0">
                <a:latin typeface="Calibri" panose="020F0502020204030204" pitchFamily="34" charset="0"/>
                <a:ea typeface="Aparajita"/>
                <a:cs typeface="Calibri" panose="020F0502020204030204" pitchFamily="34" charset="0"/>
                <a:sym typeface="Aparajita"/>
              </a:rPr>
              <a:t>Part</a:t>
            </a:r>
            <a:r>
              <a:rPr lang="ro-RO" dirty="0">
                <a:latin typeface="Calibri" panose="020F0502020204030204" pitchFamily="34" charset="0"/>
                <a:ea typeface="Aparajita"/>
                <a:cs typeface="Calibri" panose="020F0502020204030204" pitchFamily="34" charset="0"/>
                <a:sym typeface="Aparajita"/>
              </a:rPr>
              <a:t>ea</a:t>
            </a:r>
            <a:r>
              <a:rPr lang="sv-SE" dirty="0">
                <a:latin typeface="Calibri" panose="020F0502020204030204" pitchFamily="34" charset="0"/>
                <a:ea typeface="Aparajita"/>
                <a:cs typeface="Calibri" panose="020F0502020204030204" pitchFamily="34" charset="0"/>
                <a:sym typeface="Aparajita"/>
              </a:rPr>
              <a:t> 3: </a:t>
            </a:r>
            <a:r>
              <a:rPr lang="ro-RO" dirty="0">
                <a:latin typeface="Calibri" panose="020F0502020204030204" pitchFamily="34" charset="0"/>
                <a:ea typeface="Aparajita"/>
                <a:cs typeface="Calibri" panose="020F0502020204030204" pitchFamily="34" charset="0"/>
                <a:sym typeface="Aparajita"/>
              </a:rPr>
              <a:t>Frica </a:t>
            </a:r>
            <a:r>
              <a:rPr lang="ro-RO" i="1" dirty="0">
                <a:latin typeface="Calibri" panose="020F0502020204030204" pitchFamily="34" charset="0"/>
                <a:ea typeface="Aparajita"/>
                <a:cs typeface="Calibri" panose="020F0502020204030204" pitchFamily="34" charset="0"/>
                <a:sym typeface="Aparajita"/>
              </a:rPr>
              <a:t>răsturnantă</a:t>
            </a:r>
            <a:r>
              <a:rPr lang="ro-RO" dirty="0">
                <a:latin typeface="Calibri" panose="020F0502020204030204" pitchFamily="34" charset="0"/>
                <a:ea typeface="Aparajita"/>
                <a:cs typeface="Calibri" panose="020F0502020204030204" pitchFamily="34" charset="0"/>
                <a:sym typeface="Aparajita"/>
              </a:rPr>
              <a:t> (Flipping fears)</a:t>
            </a:r>
            <a:endParaRPr dirty="0">
              <a:latin typeface="Calibri" panose="020F0502020204030204" pitchFamily="34" charset="0"/>
              <a:cs typeface="Calibri" panose="020F0502020204030204" pitchFamily="34" charset="0"/>
            </a:endParaRPr>
          </a:p>
        </p:txBody>
      </p:sp>
      <p:sp>
        <p:nvSpPr>
          <p:cNvPr id="165" name="Google Shape;165;p11"/>
          <p:cNvSpPr txBox="1"/>
          <p:nvPr/>
        </p:nvSpPr>
        <p:spPr>
          <a:xfrm>
            <a:off x="838200" y="3428999"/>
            <a:ext cx="1107045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În acest exercițiu, ne vom </a:t>
            </a:r>
            <a:r>
              <a:rPr lang="ro-RO" sz="1800" dirty="0">
                <a:solidFill>
                  <a:schemeClr val="dk1"/>
                </a:solidFill>
                <a:latin typeface="Calibri"/>
                <a:ea typeface="Calibri"/>
                <a:cs typeface="Calibri"/>
                <a:sym typeface="Calibri"/>
              </a:rPr>
              <a:t>ocupa</a:t>
            </a:r>
            <a:r>
              <a:rPr lang="sv-SE" sz="1800" dirty="0">
                <a:solidFill>
                  <a:schemeClr val="dk1"/>
                </a:solidFill>
                <a:latin typeface="Calibri"/>
                <a:ea typeface="Calibri"/>
                <a:cs typeface="Calibri"/>
                <a:sym typeface="Calibri"/>
              </a:rPr>
              <a:t> </a:t>
            </a:r>
            <a:r>
              <a:rPr lang="ro-RO" sz="1800" dirty="0">
                <a:solidFill>
                  <a:schemeClr val="dk1"/>
                </a:solidFill>
                <a:latin typeface="Calibri"/>
                <a:ea typeface="Calibri"/>
                <a:cs typeface="Calibri"/>
                <a:sym typeface="Calibri"/>
              </a:rPr>
              <a:t>de</a:t>
            </a:r>
            <a:r>
              <a:rPr lang="sv-SE" sz="1800" dirty="0">
                <a:solidFill>
                  <a:schemeClr val="dk1"/>
                </a:solidFill>
                <a:latin typeface="Calibri"/>
                <a:ea typeface="Calibri"/>
                <a:cs typeface="Calibri"/>
                <a:sym typeface="Calibri"/>
              </a:rPr>
              <a:t> motivele pentru care barierele provoacă anxietate, frică, enervare și alte sentimente dificile și </a:t>
            </a:r>
            <a:r>
              <a:rPr lang="ro-RO" sz="1800" dirty="0">
                <a:solidFill>
                  <a:schemeClr val="dk1"/>
                </a:solidFill>
                <a:latin typeface="Calibri"/>
                <a:ea typeface="Calibri"/>
                <a:cs typeface="Calibri"/>
                <a:sym typeface="Calibri"/>
              </a:rPr>
              <a:t>de faptul cum putem </a:t>
            </a:r>
            <a:r>
              <a:rPr lang="sv-SE" sz="1800" dirty="0">
                <a:solidFill>
                  <a:schemeClr val="dk1"/>
                </a:solidFill>
                <a:latin typeface="Calibri"/>
                <a:ea typeface="Calibri"/>
                <a:cs typeface="Calibri"/>
                <a:sym typeface="Calibri"/>
              </a:rPr>
              <a:t>descoperim ce este important</a:t>
            </a:r>
            <a:r>
              <a:rPr lang="ro-RO" sz="1800" dirty="0">
                <a:solidFill>
                  <a:schemeClr val="dk1"/>
                </a:solidFill>
                <a:latin typeface="Calibri"/>
                <a:ea typeface="Calibri"/>
                <a:cs typeface="Calibri"/>
                <a:sym typeface="Calibri"/>
              </a:rPr>
              <a:t> prin aceste modalități</a:t>
            </a:r>
            <a:r>
              <a:rPr lang="sv-SE"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4" name="Picture 2">
            <a:extLst>
              <a:ext uri="{FF2B5EF4-FFF2-40B4-BE49-F238E27FC236}">
                <a16:creationId xmlns:a16="http://schemas.microsoft.com/office/drawing/2014/main" id="{A84A91AB-C899-4857-96CF-C4486D3EE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71" name="Google Shape;171;p12"/>
          <p:cNvSpPr txBox="1">
            <a:spLocks noGrp="1"/>
          </p:cNvSpPr>
          <p:nvPr>
            <p:ph type="title"/>
          </p:nvPr>
        </p:nvSpPr>
        <p:spPr>
          <a:xfrm>
            <a:off x="838200" y="43158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sv-SE" dirty="0"/>
              <a:t>Ana</a:t>
            </a:r>
            <a:endParaRPr dirty="0"/>
          </a:p>
        </p:txBody>
      </p:sp>
      <p:sp>
        <p:nvSpPr>
          <p:cNvPr id="172" name="Google Shape;172;p12"/>
          <p:cNvSpPr txBox="1"/>
          <p:nvPr/>
        </p:nvSpPr>
        <p:spPr>
          <a:xfrm>
            <a:off x="994299" y="1308418"/>
            <a:ext cx="10515600" cy="563227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sv-SE" sz="1800" dirty="0">
                <a:solidFill>
                  <a:schemeClr val="dk1"/>
                </a:solidFill>
                <a:latin typeface="Calibri"/>
                <a:ea typeface="Calibri"/>
                <a:cs typeface="Calibri"/>
                <a:sym typeface="Calibri"/>
              </a:rPr>
              <a:t>Revenind la toate aspectele negative pe care Anna le-a văzut în legătură cu învățarea limbii spaniole, există motive ascunse pentru care aspectele negative sunt atât de negative. Să vedem de ce.</a:t>
            </a:r>
          </a:p>
          <a:p>
            <a:pPr marL="285750" marR="0" lvl="0" indent="-285750" algn="l" rtl="0">
              <a:spcBef>
                <a:spcPts val="0"/>
              </a:spcBef>
              <a:spcAft>
                <a:spcPts val="0"/>
              </a:spcAft>
              <a:buClr>
                <a:schemeClr val="dk1"/>
              </a:buClr>
              <a:buSzPts val="1800"/>
              <a:buFont typeface="Arial"/>
              <a:buChar char="•"/>
            </a:pPr>
            <a:endParaRPr lang="sv-SE" sz="1800" dirty="0">
              <a:solidFill>
                <a:schemeClr val="dk1"/>
              </a:solidFill>
              <a:latin typeface="Calibri"/>
              <a:ea typeface="Calibri"/>
              <a:cs typeface="Calibri"/>
              <a:sym typeface="Calibri"/>
            </a:endParaRPr>
          </a:p>
          <a:p>
            <a:pPr marR="0" lvl="0" algn="l" rtl="0">
              <a:spcBef>
                <a:spcPts val="0"/>
              </a:spcBef>
              <a:spcAft>
                <a:spcPts val="0"/>
              </a:spcAft>
              <a:buClr>
                <a:schemeClr val="dk1"/>
              </a:buClr>
              <a:buSzPts val="1800"/>
            </a:pPr>
            <a:r>
              <a:rPr lang="sv-SE" sz="1800" dirty="0">
                <a:solidFill>
                  <a:schemeClr val="dk1"/>
                </a:solidFill>
                <a:latin typeface="Calibri"/>
                <a:ea typeface="Calibri"/>
                <a:cs typeface="Calibri"/>
                <a:sym typeface="Calibri"/>
              </a:rPr>
              <a:t>Aparent, a părea prost este ceva ce Ana chiar nu vrea să facă, este o mare înșelătorie pentru ea. Atunci când înveți limbi noi, să pari prost din când în când este inevitabil. Cu toate acestea, pentru Anna pare important să nu o facă. Întrebarea delicată este: ce o face pe Ana să țină atât de mult să nu pară proastă, </a:t>
            </a:r>
            <a:r>
              <a:rPr lang="ro-RO" sz="1800" dirty="0">
                <a:solidFill>
                  <a:schemeClr val="dk1"/>
                </a:solidFill>
                <a:latin typeface="Calibri"/>
                <a:ea typeface="Calibri"/>
                <a:cs typeface="Calibri"/>
                <a:sym typeface="Calibri"/>
              </a:rPr>
              <a:t>de </a:t>
            </a:r>
            <a:r>
              <a:rPr lang="sv-SE" sz="1800" dirty="0">
                <a:solidFill>
                  <a:schemeClr val="dk1"/>
                </a:solidFill>
                <a:latin typeface="Calibri"/>
                <a:ea typeface="Calibri"/>
                <a:cs typeface="Calibri"/>
                <a:sym typeface="Calibri"/>
              </a:rPr>
              <a:t>ce </a:t>
            </a:r>
            <a:r>
              <a:rPr lang="ro-RO" sz="1800" dirty="0">
                <a:solidFill>
                  <a:schemeClr val="dk1"/>
                </a:solidFill>
                <a:latin typeface="Calibri"/>
                <a:ea typeface="Calibri"/>
                <a:cs typeface="Calibri"/>
                <a:sym typeface="Calibri"/>
              </a:rPr>
              <a:t>este </a:t>
            </a:r>
            <a:r>
              <a:rPr lang="sv-SE" sz="1800" dirty="0">
                <a:solidFill>
                  <a:schemeClr val="dk1"/>
                </a:solidFill>
                <a:latin typeface="Calibri"/>
                <a:ea typeface="Calibri"/>
                <a:cs typeface="Calibri"/>
                <a:sym typeface="Calibri"/>
              </a:rPr>
              <a:t>atât de importantă? Haideți să vedem dacă puteți găsi un răspuns la următoarea întrebare: </a:t>
            </a:r>
          </a:p>
          <a:p>
            <a:pPr marR="0" lvl="0" algn="l" rtl="0">
              <a:spcBef>
                <a:spcPts val="0"/>
              </a:spcBef>
              <a:spcAft>
                <a:spcPts val="0"/>
              </a:spcAft>
              <a:buClr>
                <a:schemeClr val="dk1"/>
              </a:buClr>
              <a:buSzPts val="1800"/>
            </a:pPr>
            <a:r>
              <a:rPr lang="sv-SE" sz="1800" dirty="0">
                <a:solidFill>
                  <a:srgbClr val="7030A0"/>
                </a:solidFill>
                <a:latin typeface="Calibri"/>
                <a:ea typeface="Calibri"/>
                <a:cs typeface="Calibri"/>
                <a:sym typeface="Calibri"/>
              </a:rPr>
              <a:t>ÎNTREBAȚI elevii</a:t>
            </a:r>
            <a:r>
              <a:rPr lang="sv-SE" sz="1800" dirty="0">
                <a:solidFill>
                  <a:schemeClr val="dk1"/>
                </a:solidFill>
                <a:latin typeface="Calibri"/>
                <a:ea typeface="Calibri"/>
                <a:cs typeface="Calibri"/>
                <a:sym typeface="Calibri"/>
              </a:rPr>
              <a:t>: De ce îi pasă Anei de ceea ce o face să pară atât de îngrozitor să pară proastă? </a:t>
            </a:r>
          </a:p>
          <a:p>
            <a:pPr marR="0" lvl="0" algn="l" rtl="0">
              <a:spcBef>
                <a:spcPts val="0"/>
              </a:spcBef>
              <a:spcAft>
                <a:spcPts val="0"/>
              </a:spcAft>
              <a:buClr>
                <a:schemeClr val="dk1"/>
              </a:buClr>
              <a:buSzPts val="1800"/>
            </a:pPr>
            <a:r>
              <a:rPr lang="sv-SE" sz="1800" dirty="0">
                <a:solidFill>
                  <a:srgbClr val="7030A0"/>
                </a:solidFill>
                <a:latin typeface="Calibri"/>
                <a:ea typeface="Calibri"/>
                <a:cs typeface="Calibri"/>
                <a:sym typeface="Calibri"/>
              </a:rPr>
              <a:t>ÎNTREBAȚI elevii</a:t>
            </a:r>
            <a:r>
              <a:rPr lang="ro-RO" sz="1800" dirty="0">
                <a:solidFill>
                  <a:srgbClr val="7030A0"/>
                </a:solidFill>
                <a:latin typeface="Calibri"/>
                <a:ea typeface="Calibri"/>
                <a:cs typeface="Calibri"/>
                <a:sym typeface="Calibri"/>
              </a:rPr>
              <a:t>:</a:t>
            </a:r>
            <a:r>
              <a:rPr lang="sv-SE" sz="1800" dirty="0">
                <a:solidFill>
                  <a:schemeClr val="dk1"/>
                </a:solidFill>
                <a:latin typeface="Calibri"/>
                <a:ea typeface="Calibri"/>
                <a:cs typeface="Calibri"/>
                <a:sym typeface="Calibri"/>
              </a:rPr>
              <a:t> Acest lucru este puțin dificil, dar uneori ajută să "răsturnăm" întrebarea: de ce trebuie să NU-i pese Anei pentru ca faptul de a părea proastă să fie lipsit de importanță?</a:t>
            </a:r>
          </a:p>
          <a:p>
            <a:pPr marR="0" lvl="0" algn="l" rtl="0">
              <a:spcBef>
                <a:spcPts val="0"/>
              </a:spcBef>
              <a:spcAft>
                <a:spcPts val="0"/>
              </a:spcAft>
              <a:buClr>
                <a:schemeClr val="dk1"/>
              </a:buClr>
              <a:buSzPts val="1800"/>
            </a:pPr>
            <a:r>
              <a:rPr lang="sv-SE" sz="1800" dirty="0">
                <a:solidFill>
                  <a:srgbClr val="7030A0"/>
                </a:solidFill>
                <a:latin typeface="Calibri"/>
                <a:ea typeface="Calibri"/>
                <a:cs typeface="Calibri"/>
                <a:sym typeface="Calibri"/>
              </a:rPr>
              <a:t>ÎNTREBAȚI elevii </a:t>
            </a:r>
            <a:r>
              <a:rPr lang="sv-SE" sz="1800" dirty="0">
                <a:solidFill>
                  <a:schemeClr val="dk1"/>
                </a:solidFill>
                <a:latin typeface="Calibri"/>
                <a:ea typeface="Calibri"/>
                <a:cs typeface="Calibri"/>
                <a:sym typeface="Calibri"/>
              </a:rPr>
              <a:t>: Dacă Anei nu i-ar păsa să vorbească bine spaniola, credeți că i-ar păsa</a:t>
            </a:r>
            <a:r>
              <a:rPr lang="ro-RO" sz="1800" dirty="0">
                <a:solidFill>
                  <a:schemeClr val="dk1"/>
                </a:solidFill>
                <a:latin typeface="Calibri"/>
                <a:ea typeface="Calibri"/>
                <a:cs typeface="Calibri"/>
                <a:sym typeface="Calibri"/>
              </a:rPr>
              <a:t> că s-ar putea</a:t>
            </a:r>
            <a:r>
              <a:rPr lang="sv-SE" sz="1800" dirty="0">
                <a:solidFill>
                  <a:schemeClr val="dk1"/>
                </a:solidFill>
                <a:latin typeface="Calibri"/>
                <a:ea typeface="Calibri"/>
                <a:cs typeface="Calibri"/>
                <a:sym typeface="Calibri"/>
              </a:rPr>
              <a:t> să pară proastă? </a:t>
            </a:r>
          </a:p>
          <a:p>
            <a:pPr marR="0" lvl="0" algn="l" rtl="0">
              <a:spcBef>
                <a:spcPts val="0"/>
              </a:spcBef>
              <a:spcAft>
                <a:spcPts val="0"/>
              </a:spcAft>
              <a:buClr>
                <a:schemeClr val="dk1"/>
              </a:buClr>
              <a:buSzPts val="1800"/>
            </a:pPr>
            <a:endParaRPr lang="ro-RO" sz="1800" dirty="0">
              <a:solidFill>
                <a:schemeClr val="dk1"/>
              </a:solidFill>
              <a:latin typeface="Calibri"/>
              <a:ea typeface="Calibri"/>
              <a:cs typeface="Calibri"/>
              <a:sym typeface="Calibri"/>
            </a:endParaRPr>
          </a:p>
          <a:p>
            <a:pPr marR="0" lvl="0" algn="l" rtl="0">
              <a:spcBef>
                <a:spcPts val="0"/>
              </a:spcBef>
              <a:spcAft>
                <a:spcPts val="0"/>
              </a:spcAft>
              <a:buClr>
                <a:schemeClr val="dk1"/>
              </a:buClr>
              <a:buSzPts val="1800"/>
            </a:pPr>
            <a:r>
              <a:rPr lang="sv-SE" sz="1800" dirty="0">
                <a:solidFill>
                  <a:schemeClr val="dk1"/>
                </a:solidFill>
                <a:latin typeface="Calibri"/>
                <a:ea typeface="Calibri"/>
                <a:cs typeface="Calibri"/>
                <a:sym typeface="Calibri"/>
              </a:rPr>
              <a:t>Dacă pentru Anna nu ar fi avut nimic împotrivă ca ceilalți să râdă de ea, i-ar fi păsat dacă ar fi făcut câte o greșeală ocazională?</a:t>
            </a:r>
          </a:p>
          <a:p>
            <a:pPr marR="0" lvl="0" algn="l" rtl="0">
              <a:spcBef>
                <a:spcPts val="0"/>
              </a:spcBef>
              <a:spcAft>
                <a:spcPts val="0"/>
              </a:spcAft>
              <a:buClr>
                <a:schemeClr val="dk1"/>
              </a:buClr>
              <a:buSzPts val="1800"/>
            </a:pPr>
            <a:r>
              <a:rPr lang="sv-SE" sz="1800" dirty="0">
                <a:solidFill>
                  <a:schemeClr val="dk1"/>
                </a:solidFill>
                <a:latin typeface="Calibri"/>
                <a:ea typeface="Calibri"/>
                <a:cs typeface="Calibri"/>
                <a:sym typeface="Calibri"/>
              </a:rPr>
              <a:t>În fiecare frică, supărare sau alt sentiment negativ se ascunde ceva important. În cazul Anei, ea era foarte concentrată să NU sune stupid, să NU greșească la gramatică, să NU pronunțe greșit, iar în acest proces a uitat că ceea ce contează cu adevărat este să învețe spaniola și să poată trăi în Spania. Lucrurile au devenit dificile pentru că îi păsa de ele, dacă nu i-ar fi păsat deloc, nu ar fi contat să facă greșeli, să pară proastă sau </a:t>
            </a:r>
            <a:r>
              <a:rPr lang="ro-RO" sz="1800" dirty="0">
                <a:solidFill>
                  <a:schemeClr val="dk1"/>
                </a:solidFill>
                <a:latin typeface="Calibri"/>
                <a:ea typeface="Calibri"/>
                <a:cs typeface="Calibri"/>
                <a:sym typeface="Calibri"/>
              </a:rPr>
              <a:t>c</a:t>
            </a:r>
            <a:r>
              <a:rPr lang="sv-SE" sz="1800" dirty="0">
                <a:solidFill>
                  <a:schemeClr val="dk1"/>
                </a:solidFill>
                <a:latin typeface="Calibri"/>
                <a:ea typeface="Calibri"/>
                <a:cs typeface="Calibri"/>
                <a:sym typeface="Calibri"/>
              </a:rPr>
              <a:t>ă pronunț</a:t>
            </a:r>
            <a:r>
              <a:rPr lang="ro-RO" sz="1800" dirty="0">
                <a:solidFill>
                  <a:schemeClr val="dk1"/>
                </a:solidFill>
                <a:latin typeface="Calibri"/>
                <a:ea typeface="Calibri"/>
                <a:cs typeface="Calibri"/>
                <a:sym typeface="Calibri"/>
              </a:rPr>
              <a:t>ă</a:t>
            </a:r>
            <a:r>
              <a:rPr lang="sv-SE" sz="1800" dirty="0">
                <a:solidFill>
                  <a:schemeClr val="dk1"/>
                </a:solidFill>
                <a:latin typeface="Calibri"/>
                <a:ea typeface="Calibri"/>
                <a:cs typeface="Calibri"/>
                <a:sym typeface="Calibri"/>
              </a:rPr>
              <a:t> greșit.</a:t>
            </a:r>
            <a:endParaRPr sz="18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4" name="Picture 2">
            <a:extLst>
              <a:ext uri="{FF2B5EF4-FFF2-40B4-BE49-F238E27FC236}">
                <a16:creationId xmlns:a16="http://schemas.microsoft.com/office/drawing/2014/main" id="{1BB82351-E0EC-4DCF-9470-D3D0F158F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77" name="Google Shape;177;p13"/>
          <p:cNvSpPr txBox="1">
            <a:spLocks noGrp="1"/>
          </p:cNvSpPr>
          <p:nvPr>
            <p:ph type="title"/>
          </p:nvPr>
        </p:nvSpPr>
        <p:spPr>
          <a:xfrm>
            <a:off x="838200" y="66992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sv-SE" dirty="0"/>
              <a:t>Luigi</a:t>
            </a:r>
            <a:endParaRPr dirty="0"/>
          </a:p>
        </p:txBody>
      </p:sp>
      <p:sp>
        <p:nvSpPr>
          <p:cNvPr id="178" name="Google Shape;178;p13"/>
          <p:cNvSpPr txBox="1"/>
          <p:nvPr/>
        </p:nvSpPr>
        <p:spPr>
          <a:xfrm>
            <a:off x="949911" y="1793289"/>
            <a:ext cx="10280341"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Să exersăm un pic cu Luigi. El prezintă următoarele contre cu geometrie.</a:t>
            </a:r>
          </a:p>
          <a:p>
            <a:pPr marL="0" marR="0" lvl="0" indent="0" algn="l" rtl="0">
              <a:spcBef>
                <a:spcPts val="0"/>
              </a:spcBef>
              <a:spcAft>
                <a:spcPts val="0"/>
              </a:spcAft>
              <a:buNone/>
            </a:pPr>
            <a:endParaRPr lang="sv-SE" sz="1800" dirty="0">
              <a:solidFill>
                <a:schemeClr val="dk1"/>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sv-SE" sz="1800" dirty="0">
                <a:solidFill>
                  <a:schemeClr val="dk1"/>
                </a:solidFill>
                <a:latin typeface="Calibri"/>
                <a:ea typeface="Calibri"/>
                <a:cs typeface="Calibri"/>
                <a:sym typeface="Calibri"/>
              </a:rPr>
              <a:t>Este foarte greu, </a:t>
            </a:r>
          </a:p>
          <a:p>
            <a:pPr marL="285750" marR="0" lvl="0" indent="-285750" algn="l" rtl="0">
              <a:spcBef>
                <a:spcPts val="0"/>
              </a:spcBef>
              <a:spcAft>
                <a:spcPts val="0"/>
              </a:spcAft>
              <a:buFont typeface="Arial" panose="020B0604020202020204" pitchFamily="34" charset="0"/>
              <a:buChar char="•"/>
            </a:pPr>
            <a:r>
              <a:rPr lang="sv-SE" sz="1800" dirty="0">
                <a:solidFill>
                  <a:schemeClr val="dk1"/>
                </a:solidFill>
                <a:latin typeface="Calibri"/>
                <a:ea typeface="Calibri"/>
                <a:cs typeface="Calibri"/>
                <a:sym typeface="Calibri"/>
              </a:rPr>
              <a:t>necesită mult timp</a:t>
            </a:r>
          </a:p>
          <a:p>
            <a:pPr marL="285750" marR="0" lvl="0" indent="-285750" algn="l" rtl="0">
              <a:spcBef>
                <a:spcPts val="0"/>
              </a:spcBef>
              <a:spcAft>
                <a:spcPts val="0"/>
              </a:spcAft>
              <a:buFont typeface="Arial" panose="020B0604020202020204" pitchFamily="34" charset="0"/>
              <a:buChar char="•"/>
            </a:pPr>
            <a:r>
              <a:rPr lang="sv-SE" sz="1800" dirty="0">
                <a:solidFill>
                  <a:schemeClr val="dk1"/>
                </a:solidFill>
                <a:latin typeface="Calibri"/>
                <a:ea typeface="Calibri"/>
                <a:cs typeface="Calibri"/>
                <a:sym typeface="Calibri"/>
              </a:rPr>
              <a:t>Este derutantă </a:t>
            </a:r>
          </a:p>
          <a:p>
            <a:pPr marL="285750" marR="0" lvl="0" indent="-285750" algn="l" rtl="0">
              <a:spcBef>
                <a:spcPts val="0"/>
              </a:spcBef>
              <a:spcAft>
                <a:spcPts val="0"/>
              </a:spcAft>
              <a:buFont typeface="Arial" panose="020B0604020202020204" pitchFamily="34" charset="0"/>
              <a:buChar char="•"/>
            </a:pPr>
            <a:r>
              <a:rPr lang="sv-SE" sz="1800" dirty="0">
                <a:solidFill>
                  <a:schemeClr val="dk1"/>
                </a:solidFill>
                <a:latin typeface="Calibri"/>
                <a:ea typeface="Calibri"/>
                <a:cs typeface="Calibri"/>
                <a:sym typeface="Calibri"/>
              </a:rPr>
              <a:t>Există mereu probleme noi.</a:t>
            </a:r>
          </a:p>
          <a:p>
            <a:pPr marL="285750" marR="0" lvl="0" indent="-285750" algn="l" rtl="0">
              <a:spcBef>
                <a:spcPts val="0"/>
              </a:spcBef>
              <a:spcAft>
                <a:spcPts val="0"/>
              </a:spcAft>
              <a:buFont typeface="Arial" panose="020B0604020202020204" pitchFamily="34" charset="0"/>
              <a:buChar char="•"/>
            </a:pPr>
            <a:r>
              <a:rPr lang="sv-SE" sz="1800" dirty="0">
                <a:solidFill>
                  <a:schemeClr val="dk1"/>
                </a:solidFill>
                <a:latin typeface="Calibri"/>
                <a:ea typeface="Calibri"/>
                <a:cs typeface="Calibri"/>
                <a:sym typeface="Calibri"/>
              </a:rPr>
              <a:t>Nu simt niciodată că sunt suficient de bun</a:t>
            </a:r>
          </a:p>
          <a:p>
            <a:pPr marL="0" marR="0" lvl="0" indent="0" algn="l" rtl="0">
              <a:spcBef>
                <a:spcPts val="0"/>
              </a:spcBef>
              <a:spcAft>
                <a:spcPts val="0"/>
              </a:spcAft>
              <a:buNone/>
            </a:pPr>
            <a:endParaRPr lang="sv-SE"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sv-SE"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sv-SE"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Scrieți ce credeți că îi pasă lui Luigi și care îi îngreunează situația. Dacă elevii întâmpină dificultăți, prezentați-le următorul stil de propoziție pentru a încheia: "</a:t>
            </a:r>
            <a:r>
              <a:rPr lang="sv-SE" sz="1800" dirty="0">
                <a:solidFill>
                  <a:srgbClr val="7030A0"/>
                </a:solidFill>
                <a:latin typeface="Calibri"/>
                <a:ea typeface="Calibri"/>
                <a:cs typeface="Calibri"/>
                <a:sym typeface="Calibri"/>
              </a:rPr>
              <a:t>Faptul că geometria este confuză este o problemă pentru Luigi pentru că îi pasă de XXX</a:t>
            </a:r>
          </a:p>
          <a:p>
            <a:pPr marL="0" marR="0" lvl="0" indent="0" algn="l" rtl="0">
              <a:spcBef>
                <a:spcPts val="0"/>
              </a:spcBef>
              <a:spcAft>
                <a:spcPts val="0"/>
              </a:spcAft>
              <a:buNone/>
            </a:pPr>
            <a:r>
              <a:rPr lang="sv-SE" sz="1800" dirty="0">
                <a:solidFill>
                  <a:srgbClr val="7030A0"/>
                </a:solidFill>
                <a:latin typeface="Calibri"/>
                <a:ea typeface="Calibri"/>
                <a:cs typeface="Calibri"/>
                <a:sym typeface="Calibri"/>
              </a:rPr>
              <a:t>"Problemele noi și constante din geometrie sunt o problemă pentru Luigi pentru că îi pasă de XXX</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6" name="Picture 2">
            <a:extLst>
              <a:ext uri="{FF2B5EF4-FFF2-40B4-BE49-F238E27FC236}">
                <a16:creationId xmlns:a16="http://schemas.microsoft.com/office/drawing/2014/main" id="{B1ADF918-ECA7-4335-B548-148A94E76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84" name="Google Shape;184;p14"/>
          <p:cNvSpPr txBox="1">
            <a:spLocks noGrp="1"/>
          </p:cNvSpPr>
          <p:nvPr>
            <p:ph type="title"/>
          </p:nvPr>
        </p:nvSpPr>
        <p:spPr>
          <a:xfrm>
            <a:off x="838200" y="92392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o-RO" dirty="0"/>
              <a:t>Acuma încercați și voi</a:t>
            </a:r>
            <a:endParaRPr dirty="0"/>
          </a:p>
        </p:txBody>
      </p:sp>
      <p:sp>
        <p:nvSpPr>
          <p:cNvPr id="185" name="Google Shape;185;p14"/>
          <p:cNvSpPr txBox="1"/>
          <p:nvPr/>
        </p:nvSpPr>
        <p:spPr>
          <a:xfrm>
            <a:off x="838200" y="2055814"/>
            <a:ext cx="1095134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În prima parte a acestui curs, ați scris o grămadă de aspecte negative despre un lucru dificil pe care îl faceți sau l-ați făcut. De ce v-a păsat că au apărut aspectele negative? Ce a fost important în acest sens?</a:t>
            </a:r>
            <a:endParaRPr sz="1800" dirty="0">
              <a:solidFill>
                <a:schemeClr val="dk1"/>
              </a:solidFill>
              <a:latin typeface="Calibri"/>
              <a:ea typeface="Calibri"/>
              <a:cs typeface="Calibri"/>
              <a:sym typeface="Calibri"/>
            </a:endParaRPr>
          </a:p>
        </p:txBody>
      </p:sp>
      <p:sp>
        <p:nvSpPr>
          <p:cNvPr id="186" name="Google Shape;186;p14"/>
          <p:cNvSpPr txBox="1"/>
          <p:nvPr/>
        </p:nvSpPr>
        <p:spPr>
          <a:xfrm>
            <a:off x="838200" y="3143057"/>
            <a:ext cx="970026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rgbClr val="7030A0"/>
                </a:solidFill>
                <a:latin typeface="Calibri"/>
                <a:ea typeface="Calibri"/>
                <a:cs typeface="Calibri"/>
                <a:sym typeface="Calibri"/>
              </a:rPr>
              <a:t>Dacă nu vin cu propriile lor exemple, încercați să-i faceți să-și amintească ceva dificil și important?</a:t>
            </a:r>
            <a:endParaRPr sz="1800" dirty="0">
              <a:solidFill>
                <a:srgbClr val="7030A0"/>
              </a:solidFill>
              <a:latin typeface="Calibri"/>
              <a:ea typeface="Calibri"/>
              <a:cs typeface="Calibri"/>
              <a:sym typeface="Calibri"/>
            </a:endParaRPr>
          </a:p>
        </p:txBody>
      </p:sp>
      <p:sp>
        <p:nvSpPr>
          <p:cNvPr id="187" name="Google Shape;187;p14"/>
          <p:cNvSpPr txBox="1"/>
          <p:nvPr/>
        </p:nvSpPr>
        <p:spPr>
          <a:xfrm>
            <a:off x="838200" y="4318519"/>
            <a:ext cx="8877300"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Concentrându-se pe faptul că nu pare stupidă nu o va ajuta pe Ana să învețe spaniola, pentru ea era important să nu pară stupidă pentru că voia să învețe spaniola. Dacă Ana s-ar fi concentrat mai mult pe învățarea limbii spaniole decât pe a nu părea proastă, într-un an ar fi fost mai fericită și mai competentă în spaniolă. Să sperăm că puteți lua această perspectivă cu dumneavoastră atunci când întâlniți obstacole și sarcini dificile.</a:t>
            </a:r>
            <a:endParaRPr sz="18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6" name="Picture 2">
            <a:extLst>
              <a:ext uri="{FF2B5EF4-FFF2-40B4-BE49-F238E27FC236}">
                <a16:creationId xmlns:a16="http://schemas.microsoft.com/office/drawing/2014/main" id="{9F1049DB-665E-4A3C-AEFE-7C93F2DA6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92" name="Google Shape;192;p15"/>
          <p:cNvSpPr txBox="1">
            <a:spLocks noGrp="1"/>
          </p:cNvSpPr>
          <p:nvPr>
            <p:ph type="title"/>
          </p:nvPr>
        </p:nvSpPr>
        <p:spPr>
          <a:xfrm>
            <a:off x="838200" y="100182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dirty="0"/>
              <a:t>Cum să punem totul cap la cap</a:t>
            </a:r>
            <a:endParaRPr dirty="0"/>
          </a:p>
        </p:txBody>
      </p:sp>
      <p:sp>
        <p:nvSpPr>
          <p:cNvPr id="193" name="Google Shape;193;p15"/>
          <p:cNvSpPr txBox="1"/>
          <p:nvPr/>
        </p:nvSpPr>
        <p:spPr>
          <a:xfrm>
            <a:off x="838200" y="2063220"/>
            <a:ext cx="1078267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Acum aveți trei modalități de a găsi o concentrare pozitivă și semnificativă atunci când vă asumați sarcini dificile și întâlniți obstacole. Pentru a încheia această parte, vom încerca să le facem pe toate împreună într-un exemplu final.</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94" name="Google Shape;194;p15"/>
          <p:cNvSpPr txBox="1"/>
          <p:nvPr/>
        </p:nvSpPr>
        <p:spPr>
          <a:xfrm>
            <a:off x="838200" y="2876365"/>
            <a:ext cx="10782670" cy="25852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dirty="0">
                <a:solidFill>
                  <a:schemeClr val="dk1"/>
                </a:solidFill>
                <a:latin typeface="Calibri"/>
                <a:ea typeface="Calibri"/>
                <a:cs typeface="Calibri"/>
                <a:sym typeface="Calibri"/>
              </a:rPr>
              <a:t>I</a:t>
            </a:r>
            <a:r>
              <a:rPr lang="sv-SE" sz="1800" dirty="0">
                <a:solidFill>
                  <a:schemeClr val="dk1"/>
                </a:solidFill>
                <a:latin typeface="Calibri"/>
                <a:ea typeface="Calibri"/>
                <a:cs typeface="Calibri"/>
                <a:sym typeface="Calibri"/>
              </a:rPr>
              <a:t>maginează-ți că în semestrul următor vei începe un curs sau un loc de muncă perfect pentru tine, dar un pic prea dificil. Ai la dispoziție 3 luni pentru a-ți dovedi valoarea, iar dacă te descurci bine, vei rămâne. Gândiți-vă mai întâi la ce fel de loc de muncă sau curs ar putea fi acesta</a:t>
            </a:r>
            <a:r>
              <a:rPr lang="ro-RO" sz="1800" dirty="0">
                <a:solidFill>
                  <a:schemeClr val="dk1"/>
                </a:solidFill>
                <a:latin typeface="Calibri"/>
                <a:ea typeface="Calibri"/>
                <a:cs typeface="Calibri"/>
                <a:sym typeface="Calibri"/>
              </a:rPr>
              <a:t>.</a:t>
            </a:r>
            <a:endParaRPr lang="sv-SE"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sv-SE"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ro-RO" sz="1800" dirty="0">
                <a:solidFill>
                  <a:schemeClr val="dk1"/>
                </a:solidFill>
                <a:latin typeface="Calibri"/>
                <a:ea typeface="Calibri"/>
                <a:cs typeface="Calibri"/>
                <a:sym typeface="Calibri"/>
              </a:rPr>
              <a:t>A) </a:t>
            </a:r>
            <a:r>
              <a:rPr lang="sv-SE" sz="1800" dirty="0">
                <a:solidFill>
                  <a:schemeClr val="dk1"/>
                </a:solidFill>
                <a:latin typeface="Calibri"/>
                <a:ea typeface="Calibri"/>
                <a:cs typeface="Calibri"/>
                <a:sym typeface="Calibri"/>
              </a:rPr>
              <a:t>În prima săptămână, simțiți teamă, stres și chiar nu vreți să o dați în bară. De ce continu</a:t>
            </a:r>
            <a:r>
              <a:rPr lang="ro-RO" sz="1800" dirty="0">
                <a:solidFill>
                  <a:schemeClr val="dk1"/>
                </a:solidFill>
                <a:latin typeface="Calibri"/>
                <a:ea typeface="Calibri"/>
                <a:cs typeface="Calibri"/>
                <a:sym typeface="Calibri"/>
              </a:rPr>
              <a:t>aț</a:t>
            </a:r>
            <a:r>
              <a:rPr lang="sv-SE" sz="1800" dirty="0">
                <a:solidFill>
                  <a:schemeClr val="dk1"/>
                </a:solidFill>
                <a:latin typeface="Calibri"/>
                <a:ea typeface="Calibri"/>
                <a:cs typeface="Calibri"/>
                <a:sym typeface="Calibri"/>
              </a:rPr>
              <a:t>i totuși? Care sunt aspectele pozitive?</a:t>
            </a:r>
          </a:p>
          <a:p>
            <a:pPr marL="0" marR="0" lvl="0" indent="0" algn="l" rtl="0">
              <a:spcBef>
                <a:spcPts val="0"/>
              </a:spcBef>
              <a:spcAft>
                <a:spcPts val="0"/>
              </a:spcAft>
              <a:buNone/>
            </a:pPr>
            <a:r>
              <a:rPr lang="ro-RO" sz="1800" dirty="0">
                <a:solidFill>
                  <a:schemeClr val="dk1"/>
                </a:solidFill>
                <a:latin typeface="Calibri"/>
                <a:ea typeface="Calibri"/>
                <a:cs typeface="Calibri"/>
                <a:sym typeface="Calibri"/>
              </a:rPr>
              <a:t>B) </a:t>
            </a:r>
            <a:r>
              <a:rPr lang="sv-SE" sz="1800" dirty="0">
                <a:solidFill>
                  <a:schemeClr val="dk1"/>
                </a:solidFill>
                <a:latin typeface="Calibri"/>
                <a:ea typeface="Calibri"/>
                <a:cs typeface="Calibri"/>
                <a:sym typeface="Calibri"/>
              </a:rPr>
              <a:t>Imaginează-ți consecințele pozitive ale faptului că reușești și reușești să rămâi după cele trei luni, imaginează-ți cum te-ai simți și ce s-ar schimba pentru tine</a:t>
            </a:r>
            <a:r>
              <a:rPr lang="ro-RO" sz="1800" dirty="0">
                <a:solidFill>
                  <a:schemeClr val="dk1"/>
                </a:solidFill>
                <a:latin typeface="Calibri"/>
                <a:ea typeface="Calibri"/>
                <a:cs typeface="Calibri"/>
                <a:sym typeface="Calibri"/>
              </a:rPr>
              <a:t>?</a:t>
            </a:r>
            <a:endParaRPr lang="sv-SE"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ro-RO" sz="1800" dirty="0">
                <a:solidFill>
                  <a:schemeClr val="dk1"/>
                </a:solidFill>
                <a:latin typeface="Calibri"/>
                <a:ea typeface="Calibri"/>
                <a:cs typeface="Calibri"/>
                <a:sym typeface="Calibri"/>
              </a:rPr>
              <a:t>C) </a:t>
            </a:r>
            <a:r>
              <a:rPr lang="sv-SE" sz="1800" dirty="0">
                <a:solidFill>
                  <a:schemeClr val="dk1"/>
                </a:solidFill>
                <a:latin typeface="Calibri"/>
                <a:ea typeface="Calibri"/>
                <a:cs typeface="Calibri"/>
                <a:sym typeface="Calibri"/>
              </a:rPr>
              <a:t>Teama, stresul și dorința de a nu greși, </a:t>
            </a:r>
            <a:r>
              <a:rPr lang="ro-RO" sz="1800" dirty="0">
                <a:solidFill>
                  <a:schemeClr val="dk1"/>
                </a:solidFill>
                <a:latin typeface="Calibri"/>
                <a:ea typeface="Calibri"/>
                <a:cs typeface="Calibri"/>
                <a:sym typeface="Calibri"/>
              </a:rPr>
              <a:t>de ce </a:t>
            </a:r>
            <a:r>
              <a:rPr lang="sv-SE" sz="1800" dirty="0">
                <a:solidFill>
                  <a:schemeClr val="dk1"/>
                </a:solidFill>
                <a:latin typeface="Calibri"/>
                <a:ea typeface="Calibri"/>
                <a:cs typeface="Calibri"/>
                <a:sym typeface="Calibri"/>
              </a:rPr>
              <a:t>era atât de important?</a:t>
            </a:r>
          </a:p>
        </p:txBody>
      </p:sp>
      <p:sp>
        <p:nvSpPr>
          <p:cNvPr id="195" name="Google Shape;195;p15"/>
          <p:cNvSpPr txBox="1"/>
          <p:nvPr/>
        </p:nvSpPr>
        <p:spPr>
          <a:xfrm>
            <a:off x="1020932" y="5690586"/>
            <a:ext cx="1078267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Să sperăm că aceste trei sarcini vă pot ajuta să vă concentrați mai mult asupra aspectelor pozitive și a părților semnificative ale oricărui lucru cu care vă confruntați, înțelegând în același timp de ce acesta poate provoca stres și sentimente negative.</a:t>
            </a:r>
          </a:p>
          <a:p>
            <a:pPr marL="0" marR="0" lvl="0" indent="0" algn="l" rtl="0">
              <a:spcBef>
                <a:spcPts val="0"/>
              </a:spcBef>
              <a:spcAft>
                <a:spcPts val="0"/>
              </a:spcAft>
              <a:buNone/>
            </a:pPr>
            <a:r>
              <a:rPr lang="sv-SE" sz="1800" dirty="0">
                <a:solidFill>
                  <a:srgbClr val="7030A0"/>
                </a:solidFill>
                <a:latin typeface="Calibri"/>
                <a:ea typeface="Calibri"/>
                <a:cs typeface="Calibri"/>
                <a:sym typeface="Calibri"/>
              </a:rPr>
              <a:t>Întrebare deschisă</a:t>
            </a:r>
            <a:r>
              <a:rPr lang="sv-SE" sz="1800" dirty="0">
                <a:solidFill>
                  <a:schemeClr val="dk1"/>
                </a:solidFill>
                <a:latin typeface="Calibri"/>
                <a:ea typeface="Calibri"/>
                <a:cs typeface="Calibri"/>
                <a:sym typeface="Calibri"/>
              </a:rPr>
              <a:t>: </a:t>
            </a:r>
            <a:r>
              <a:rPr lang="ro-RO" sz="1800" dirty="0">
                <a:solidFill>
                  <a:schemeClr val="dk1"/>
                </a:solidFill>
                <a:latin typeface="Calibri"/>
                <a:ea typeface="Calibri"/>
                <a:cs typeface="Calibri"/>
                <a:sym typeface="Calibri"/>
              </a:rPr>
              <a:t>Ce o să vă amintiți </a:t>
            </a:r>
            <a:r>
              <a:rPr lang="sv-SE" sz="1800" dirty="0">
                <a:solidFill>
                  <a:schemeClr val="dk1"/>
                </a:solidFill>
                <a:latin typeface="Calibri"/>
                <a:ea typeface="Calibri"/>
                <a:cs typeface="Calibri"/>
                <a:sym typeface="Calibri"/>
              </a:rPr>
              <a:t>din acest exercițiu? </a:t>
            </a:r>
            <a:endParaRPr sz="1800" dirty="0">
              <a:solidFill>
                <a:srgbClr val="7030A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3" name="Picture 2">
            <a:extLst>
              <a:ext uri="{FF2B5EF4-FFF2-40B4-BE49-F238E27FC236}">
                <a16:creationId xmlns:a16="http://schemas.microsoft.com/office/drawing/2014/main" id="{C6155172-CA00-4E32-AE36-E891AF7DA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00" name="Google Shape;200;p16"/>
          <p:cNvSpPr txBox="1">
            <a:spLocks noGrp="1"/>
          </p:cNvSpPr>
          <p:nvPr>
            <p:ph type="title"/>
          </p:nvPr>
        </p:nvSpPr>
        <p:spPr>
          <a:xfrm>
            <a:off x="838200" y="251565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Part</a:t>
            </a:r>
            <a:r>
              <a:rPr lang="ro-RO" dirty="0"/>
              <a:t>ea</a:t>
            </a:r>
            <a:r>
              <a:rPr lang="sv-SE" dirty="0"/>
              <a:t> 2 – </a:t>
            </a:r>
            <a:r>
              <a:rPr lang="ro-RO" dirty="0"/>
              <a:t>Să n</a:t>
            </a:r>
            <a:r>
              <a:rPr lang="sv-SE" dirty="0"/>
              <a:t>u </a:t>
            </a:r>
            <a:r>
              <a:rPr lang="ro-RO" dirty="0"/>
              <a:t>vă</a:t>
            </a:r>
            <a:r>
              <a:rPr lang="sv-SE" dirty="0"/>
              <a:t> simți</a:t>
            </a:r>
            <a:r>
              <a:rPr lang="ro-RO" dirty="0"/>
              <a:t>ți</a:t>
            </a:r>
            <a:r>
              <a:rPr lang="sv-SE" dirty="0"/>
              <a:t> copleșit și</a:t>
            </a:r>
            <a:r>
              <a:rPr lang="ro-RO" dirty="0"/>
              <a:t> să</a:t>
            </a:r>
            <a:r>
              <a:rPr lang="sv-SE" dirty="0"/>
              <a:t> rezolv</a:t>
            </a:r>
            <a:r>
              <a:rPr lang="ro-RO" dirty="0"/>
              <a:t>ați</a:t>
            </a:r>
            <a:r>
              <a:rPr lang="sv-SE" dirty="0"/>
              <a:t> probleme?</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5" name="Picture 2">
            <a:extLst>
              <a:ext uri="{FF2B5EF4-FFF2-40B4-BE49-F238E27FC236}">
                <a16:creationId xmlns:a16="http://schemas.microsoft.com/office/drawing/2014/main" id="{F3EF09A5-AA7A-49C9-BDC9-E4C6C0836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05" name="Google Shape;205;p17"/>
          <p:cNvSpPr txBox="1">
            <a:spLocks noGrp="1"/>
          </p:cNvSpPr>
          <p:nvPr>
            <p:ph type="title"/>
          </p:nvPr>
        </p:nvSpPr>
        <p:spPr>
          <a:xfrm>
            <a:off x="838200" y="1685924"/>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br>
              <a:rPr lang="ro-RO" dirty="0"/>
            </a:br>
            <a:r>
              <a:rPr lang="sv-SE" dirty="0"/>
              <a:t>Rezolvarea problemelor în patru etape</a:t>
            </a:r>
            <a:br>
              <a:rPr lang="sv-SE" dirty="0"/>
            </a:br>
            <a:br>
              <a:rPr lang="sv-SE" dirty="0"/>
            </a:br>
            <a:endParaRPr dirty="0"/>
          </a:p>
        </p:txBody>
      </p:sp>
      <p:sp>
        <p:nvSpPr>
          <p:cNvPr id="206" name="Google Shape;206;p17"/>
          <p:cNvSpPr txBox="1"/>
          <p:nvPr/>
        </p:nvSpPr>
        <p:spPr>
          <a:xfrm>
            <a:off x="838200" y="2892954"/>
            <a:ext cx="10427700" cy="12002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alibri"/>
              <a:buAutoNum type="alphaLcParenR"/>
            </a:pPr>
            <a:r>
              <a:rPr lang="sv-SE" sz="1800" dirty="0">
                <a:solidFill>
                  <a:schemeClr val="dk1"/>
                </a:solidFill>
                <a:latin typeface="Calibri"/>
                <a:ea typeface="Calibri"/>
                <a:cs typeface="Calibri"/>
                <a:sym typeface="Calibri"/>
              </a:rPr>
              <a:t>Identificați problema</a:t>
            </a:r>
          </a:p>
          <a:p>
            <a:pPr marL="342900" marR="0" lvl="0" indent="-342900" algn="l" rtl="0">
              <a:spcBef>
                <a:spcPts val="0"/>
              </a:spcBef>
              <a:spcAft>
                <a:spcPts val="0"/>
              </a:spcAft>
              <a:buClr>
                <a:schemeClr val="dk1"/>
              </a:buClr>
              <a:buSzPts val="1800"/>
              <a:buFont typeface="Calibri"/>
              <a:buAutoNum type="alphaLcParenR"/>
            </a:pPr>
            <a:r>
              <a:rPr lang="sv-SE" sz="1800" dirty="0">
                <a:solidFill>
                  <a:schemeClr val="dk1"/>
                </a:solidFill>
                <a:latin typeface="Calibri"/>
                <a:ea typeface="Calibri"/>
                <a:cs typeface="Calibri"/>
                <a:sym typeface="Calibri"/>
              </a:rPr>
              <a:t>Gândiți-vă la cât mai multe soluții posibile</a:t>
            </a:r>
          </a:p>
          <a:p>
            <a:pPr marL="342900" marR="0" lvl="0" indent="-342900" algn="l" rtl="0">
              <a:spcBef>
                <a:spcPts val="0"/>
              </a:spcBef>
              <a:spcAft>
                <a:spcPts val="0"/>
              </a:spcAft>
              <a:buClr>
                <a:schemeClr val="dk1"/>
              </a:buClr>
              <a:buSzPts val="1800"/>
              <a:buFont typeface="Calibri"/>
              <a:buAutoNum type="alphaLcParenR"/>
            </a:pPr>
            <a:r>
              <a:rPr lang="sv-SE" sz="1800" dirty="0">
                <a:solidFill>
                  <a:schemeClr val="dk1"/>
                </a:solidFill>
                <a:latin typeface="Calibri"/>
                <a:ea typeface="Calibri"/>
                <a:cs typeface="Calibri"/>
                <a:sym typeface="Calibri"/>
              </a:rPr>
              <a:t>Evaluați argumentele pro și contra, apoi alegeți</a:t>
            </a:r>
          </a:p>
          <a:p>
            <a:pPr marL="342900" marR="0" lvl="0" indent="-342900" algn="l" rtl="0">
              <a:spcBef>
                <a:spcPts val="0"/>
              </a:spcBef>
              <a:spcAft>
                <a:spcPts val="0"/>
              </a:spcAft>
              <a:buClr>
                <a:schemeClr val="dk1"/>
              </a:buClr>
              <a:buSzPts val="1800"/>
              <a:buFont typeface="Calibri"/>
              <a:buAutoNum type="alphaLcParenR"/>
            </a:pPr>
            <a:r>
              <a:rPr lang="sv-SE" sz="1800" dirty="0">
                <a:solidFill>
                  <a:schemeClr val="dk1"/>
                </a:solidFill>
                <a:latin typeface="Calibri"/>
                <a:ea typeface="Calibri"/>
                <a:cs typeface="Calibri"/>
                <a:sym typeface="Calibri"/>
              </a:rPr>
              <a:t>Faceți-o! Apoi evaluați rezultatul</a:t>
            </a:r>
            <a:endParaRPr sz="1800" dirty="0">
              <a:solidFill>
                <a:schemeClr val="dk1"/>
              </a:solidFill>
              <a:latin typeface="Calibri"/>
              <a:ea typeface="Calibri"/>
              <a:cs typeface="Calibri"/>
              <a:sym typeface="Calibri"/>
            </a:endParaRPr>
          </a:p>
        </p:txBody>
      </p:sp>
      <p:sp>
        <p:nvSpPr>
          <p:cNvPr id="207" name="Google Shape;207;p17"/>
          <p:cNvSpPr txBox="1"/>
          <p:nvPr/>
        </p:nvSpPr>
        <p:spPr>
          <a:xfrm>
            <a:off x="838200" y="4309533"/>
            <a:ext cx="1042756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În acest modul, vom învăța modelul de rezolvare a problemelor în patru etape, care constă în cei patru pași menționați mai sus. Acest model de rezolvare a problemelor este cel mai cercetat model care există. A fost folosit de o mulțime de oameni pentru a rezolva multe tipuri de probleme. Vom petrece mult timp cu acest model pentru a ne asigura că îl înțelegeți corect.</a:t>
            </a:r>
            <a:endParaRPr sz="18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4" name="Picture 2">
            <a:extLst>
              <a:ext uri="{FF2B5EF4-FFF2-40B4-BE49-F238E27FC236}">
                <a16:creationId xmlns:a16="http://schemas.microsoft.com/office/drawing/2014/main" id="{757D65A4-293A-4E50-84DC-6FCE02514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12" name="Google Shape;212;p18"/>
          <p:cNvSpPr txBox="1">
            <a:spLocks noGrp="1"/>
          </p:cNvSpPr>
          <p:nvPr>
            <p:ph type="title"/>
          </p:nvPr>
        </p:nvSpPr>
        <p:spPr>
          <a:xfrm>
            <a:off x="838200" y="69744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A) Identif</a:t>
            </a:r>
            <a:r>
              <a:rPr lang="ro-RO" dirty="0"/>
              <a:t>icarea</a:t>
            </a:r>
            <a:r>
              <a:rPr lang="sv-SE" dirty="0"/>
              <a:t> problem</a:t>
            </a:r>
            <a:r>
              <a:rPr lang="ro-RO" dirty="0"/>
              <a:t>ei</a:t>
            </a:r>
            <a:endParaRPr dirty="0"/>
          </a:p>
        </p:txBody>
      </p:sp>
      <p:sp>
        <p:nvSpPr>
          <p:cNvPr id="213" name="Google Shape;213;p18"/>
          <p:cNvSpPr txBox="1"/>
          <p:nvPr/>
        </p:nvSpPr>
        <p:spPr>
          <a:xfrm>
            <a:off x="688684" y="1708915"/>
            <a:ext cx="11015635" cy="50321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Atunci când întâmpinați dificultăți cu ceva, este foarte important să vă asigurați că știți exact care este problema. În caz contrar, veți cădea cu ușurință în situația de a vă simți copleșit, de a crede că nu știți absolut nimic sau de a fi ineficient. Destul de des, problema este mai specifică decât am crezut inițial. Identificarea problemei înseamnă să priv</a:t>
            </a:r>
            <a:r>
              <a:rPr lang="ro-RO" sz="1800" dirty="0">
                <a:solidFill>
                  <a:schemeClr val="dk1"/>
                </a:solidFill>
                <a:latin typeface="Calibri"/>
                <a:ea typeface="Calibri"/>
                <a:cs typeface="Calibri"/>
                <a:sym typeface="Calibri"/>
              </a:rPr>
              <a:t>iț</a:t>
            </a:r>
            <a:r>
              <a:rPr lang="sv-SE" sz="1800" dirty="0">
                <a:solidFill>
                  <a:schemeClr val="dk1"/>
                </a:solidFill>
                <a:latin typeface="Calibri"/>
                <a:ea typeface="Calibri"/>
                <a:cs typeface="Calibri"/>
                <a:sym typeface="Calibri"/>
              </a:rPr>
              <a:t>i cu atenție zona în care întâmpin</a:t>
            </a:r>
            <a:r>
              <a:rPr lang="ro-RO" sz="1800" dirty="0">
                <a:solidFill>
                  <a:schemeClr val="dk1"/>
                </a:solidFill>
                <a:latin typeface="Calibri"/>
                <a:ea typeface="Calibri"/>
                <a:cs typeface="Calibri"/>
                <a:sym typeface="Calibri"/>
              </a:rPr>
              <a:t>aț</a:t>
            </a:r>
            <a:r>
              <a:rPr lang="sv-SE" sz="1800" dirty="0">
                <a:solidFill>
                  <a:schemeClr val="dk1"/>
                </a:solidFill>
                <a:latin typeface="Calibri"/>
                <a:ea typeface="Calibri"/>
                <a:cs typeface="Calibri"/>
                <a:sym typeface="Calibri"/>
              </a:rPr>
              <a:t>i dificultăți și să încerc</a:t>
            </a:r>
            <a:r>
              <a:rPr lang="ro-RO" sz="1800" dirty="0">
                <a:solidFill>
                  <a:schemeClr val="dk1"/>
                </a:solidFill>
                <a:latin typeface="Calibri"/>
                <a:ea typeface="Calibri"/>
                <a:cs typeface="Calibri"/>
                <a:sym typeface="Calibri"/>
              </a:rPr>
              <a:t>aț</a:t>
            </a:r>
            <a:r>
              <a:rPr lang="sv-SE" sz="1800" dirty="0">
                <a:solidFill>
                  <a:schemeClr val="dk1"/>
                </a:solidFill>
                <a:latin typeface="Calibri"/>
                <a:ea typeface="Calibri"/>
                <a:cs typeface="Calibri"/>
                <a:sym typeface="Calibri"/>
              </a:rPr>
              <a:t>i să găs</a:t>
            </a:r>
            <a:r>
              <a:rPr lang="ro-RO" sz="1800" dirty="0">
                <a:solidFill>
                  <a:schemeClr val="dk1"/>
                </a:solidFill>
                <a:latin typeface="Calibri"/>
                <a:ea typeface="Calibri"/>
                <a:cs typeface="Calibri"/>
                <a:sym typeface="Calibri"/>
              </a:rPr>
              <a:t>iț</a:t>
            </a:r>
            <a:r>
              <a:rPr lang="sv-SE" sz="1800" dirty="0">
                <a:solidFill>
                  <a:schemeClr val="dk1"/>
                </a:solidFill>
                <a:latin typeface="Calibri"/>
                <a:ea typeface="Calibri"/>
                <a:cs typeface="Calibri"/>
                <a:sym typeface="Calibri"/>
              </a:rPr>
              <a:t>i unde este problema.</a:t>
            </a:r>
          </a:p>
          <a:p>
            <a:pPr marL="0" marR="0" lvl="0" indent="0" algn="l" rtl="0">
              <a:spcBef>
                <a:spcPts val="0"/>
              </a:spcBef>
              <a:spcAft>
                <a:spcPts val="0"/>
              </a:spcAft>
              <a:buNone/>
            </a:pPr>
            <a:endParaRPr lang="sv-SE"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Revenind la Ana (p2), aceasta are probleme continue cu gramatica. Gramatica este un subiect vast, așa că dorim să identificăm exact care sunt problemele pentru a începe să le rezolvăm. Când Ana se uită la temele ei de acasă în limba spaniolă pe care profesorul ei le-a corectat, vede că nu reușește frecvent să găsească forma corectă a verbelor. Așadar, problema ei nu este, de fapt, numai gramatica, ci verbele.</a:t>
            </a:r>
          </a:p>
          <a:p>
            <a:pPr marL="0" marR="0" lvl="0" indent="0" algn="l" rtl="0">
              <a:spcBef>
                <a:spcPts val="0"/>
              </a:spcBef>
              <a:spcAft>
                <a:spcPts val="0"/>
              </a:spcAft>
              <a:buNone/>
            </a:pPr>
            <a:endParaRPr lang="sv-SE"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Luigi are probleme cu geometria. Când citește manualul de curs și încearcă exercițiile, își dă seama că trecerea de la două la trei dimensiuni, cum ar fi cerc-&gt;sferă și pătrat-&gt;cub, este dificilă pentru el. De asemenea, când se uită la temele vechi, observă că face mici greșeli la exercițiile pe care le înțelege, ceea ce îi scade punctajul.</a:t>
            </a:r>
          </a:p>
          <a:p>
            <a:pPr marL="0" marR="0" lvl="0" indent="0" algn="l" rtl="0">
              <a:spcBef>
                <a:spcPts val="0"/>
              </a:spcBef>
              <a:spcAft>
                <a:spcPts val="0"/>
              </a:spcAft>
              <a:buNone/>
            </a:pPr>
            <a:endParaRPr lang="sv-SE"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Ana a spus că a avut probleme cu gramatica, dar a reușit să identifice cu succes problema ca fiind doar verbele. Luigi a crezut că are probleme cu geometria, dar, uitându-se mai atent, și-a dat seama că problemele sale sunt obiectele 3D și micile erori datorate neglijenței. Atunci când aveți probleme sau bariere în învățare, este foarte important să identificați exact care este problema, cerând feedback de la profesori sau uitându-vă la testele vechi ar putea clarifica lucrurile.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3" name="Picture 2">
            <a:extLst>
              <a:ext uri="{FF2B5EF4-FFF2-40B4-BE49-F238E27FC236}">
                <a16:creationId xmlns:a16="http://schemas.microsoft.com/office/drawing/2014/main" id="{6BF094CD-F428-4AC9-9AE3-6A0EE86F5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9" name="Google Shape;89;p1"/>
          <p:cNvSpPr txBox="1">
            <a:spLocks noGrp="1"/>
          </p:cNvSpPr>
          <p:nvPr>
            <p:ph type="title"/>
          </p:nvPr>
        </p:nvSpPr>
        <p:spPr>
          <a:xfrm>
            <a:off x="838200" y="365125"/>
            <a:ext cx="10515600" cy="622228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0"/>
              <a:buFont typeface="Aparajita"/>
              <a:buNone/>
            </a:pPr>
            <a:r>
              <a:rPr lang="sv-SE" sz="20000" dirty="0">
                <a:latin typeface="Calibri" panose="020F0502020204030204" pitchFamily="34" charset="0"/>
                <a:ea typeface="Aparajita"/>
                <a:cs typeface="Calibri" panose="020F0502020204030204" pitchFamily="34" charset="0"/>
                <a:sym typeface="Aparajita"/>
              </a:rPr>
              <a:t>De ce?</a:t>
            </a:r>
            <a:endParaRPr sz="20000" dirty="0">
              <a:latin typeface="Calibri" panose="020F0502020204030204" pitchFamily="34" charset="0"/>
              <a:ea typeface="Aparajita"/>
              <a:cs typeface="Calibri" panose="020F0502020204030204" pitchFamily="34" charset="0"/>
              <a:sym typeface="Aparajit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5" name="Picture 2">
            <a:extLst>
              <a:ext uri="{FF2B5EF4-FFF2-40B4-BE49-F238E27FC236}">
                <a16:creationId xmlns:a16="http://schemas.microsoft.com/office/drawing/2014/main" id="{3A6DBC2E-15A1-43A5-B638-5B53BF84C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18" name="Google Shape;218;p19"/>
          <p:cNvSpPr txBox="1">
            <a:spLocks noGrp="1"/>
          </p:cNvSpPr>
          <p:nvPr>
            <p:ph type="title"/>
          </p:nvPr>
        </p:nvSpPr>
        <p:spPr>
          <a:xfrm>
            <a:off x="838200" y="100858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B) Brainstorming de soluții posibile!</a:t>
            </a:r>
            <a:endParaRPr dirty="0"/>
          </a:p>
        </p:txBody>
      </p:sp>
      <p:sp>
        <p:nvSpPr>
          <p:cNvPr id="219" name="Google Shape;219;p19"/>
          <p:cNvSpPr txBox="1"/>
          <p:nvPr/>
        </p:nvSpPr>
        <p:spPr>
          <a:xfrm>
            <a:off x="-1705733" y="1671368"/>
            <a:ext cx="9729926" cy="45808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19"/>
          <p:cNvSpPr txBox="1"/>
          <p:nvPr/>
        </p:nvSpPr>
        <p:spPr>
          <a:xfrm>
            <a:off x="1136342" y="2139188"/>
            <a:ext cx="9490229" cy="48012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În această etapă, trebuie să găsiți cât mai multe soluții posibile FĂRĂ să le judecați. Nu faceți evaluări de bine/rău aici! Doar brainstorming. Deci, să începem cu Anna. Ea consideră că obținerea formei corecte a verbelor în spaniolă este foarte dificilă, </a:t>
            </a:r>
            <a:r>
              <a:rPr lang="sv-SE" sz="1800" dirty="0">
                <a:solidFill>
                  <a:srgbClr val="7030A0"/>
                </a:solidFill>
                <a:latin typeface="Calibri"/>
                <a:ea typeface="Calibri"/>
                <a:cs typeface="Calibri"/>
                <a:sym typeface="Calibri"/>
              </a:rPr>
              <a:t>Întrebați elevii</a:t>
            </a:r>
            <a:r>
              <a:rPr lang="sv-SE" sz="1800" dirty="0">
                <a:solidFill>
                  <a:schemeClr val="dk1"/>
                </a:solidFill>
                <a:latin typeface="Calibri"/>
                <a:ea typeface="Calibri"/>
                <a:cs typeface="Calibri"/>
                <a:sym typeface="Calibri"/>
              </a:rPr>
              <a:t>: Ce ar putea face în această privință? </a:t>
            </a:r>
            <a:r>
              <a:rPr lang="sv-SE" sz="1800" dirty="0">
                <a:solidFill>
                  <a:srgbClr val="7030A0"/>
                </a:solidFill>
                <a:latin typeface="Calibri"/>
                <a:ea typeface="Calibri"/>
                <a:cs typeface="Calibri"/>
                <a:sym typeface="Calibri"/>
              </a:rPr>
              <a:t>Scrieți propunerile lor și amintiți-le să nu le judece încă, cereți-le să fie oarecum preciș</a:t>
            </a:r>
            <a:r>
              <a:rPr lang="ro-RO" sz="1800" dirty="0">
                <a:solidFill>
                  <a:srgbClr val="7030A0"/>
                </a:solidFill>
                <a:latin typeface="Calibri"/>
                <a:ea typeface="Calibri"/>
                <a:cs typeface="Calibri"/>
                <a:sym typeface="Calibri"/>
              </a:rPr>
              <a:t>i.</a:t>
            </a:r>
          </a:p>
          <a:p>
            <a:pPr marL="0" marR="0" lvl="0" indent="0" algn="l" rtl="0">
              <a:spcBef>
                <a:spcPts val="0"/>
              </a:spcBef>
              <a:spcAft>
                <a:spcPts val="0"/>
              </a:spcAft>
              <a:buNone/>
            </a:pPr>
            <a:endParaRPr sz="1800" dirty="0">
              <a:solidFill>
                <a:srgbClr val="7030A0"/>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Acum la Luigi, prima problemă: Trecerea de la două la trei dimensiuni. </a:t>
            </a:r>
            <a:r>
              <a:rPr lang="sv-SE" sz="1800" dirty="0">
                <a:solidFill>
                  <a:srgbClr val="7030A0"/>
                </a:solidFill>
                <a:latin typeface="Calibri"/>
                <a:ea typeface="Calibri"/>
                <a:cs typeface="Calibri"/>
                <a:sym typeface="Calibri"/>
              </a:rPr>
              <a:t>Întrebați-i pe elevi</a:t>
            </a:r>
            <a:r>
              <a:rPr lang="sv-SE" sz="1800" dirty="0">
                <a:solidFill>
                  <a:schemeClr val="dk1"/>
                </a:solidFill>
                <a:latin typeface="Calibri"/>
                <a:ea typeface="Calibri"/>
                <a:cs typeface="Calibri"/>
                <a:sym typeface="Calibri"/>
              </a:rPr>
              <a:t>: Care ar putea fi o posibilă soluție pentru dificultățile lui acolo? </a:t>
            </a:r>
            <a:r>
              <a:rPr lang="sv-SE" sz="1800" dirty="0">
                <a:solidFill>
                  <a:srgbClr val="7030A0"/>
                </a:solidFill>
                <a:latin typeface="Calibri"/>
                <a:ea typeface="Calibri"/>
                <a:cs typeface="Calibri"/>
                <a:sym typeface="Calibri"/>
              </a:rPr>
              <a:t>Scrieți-le propunerile și amintiți-le să nu le judece încă, cereți-le să fie cât mai preciși.</a:t>
            </a:r>
            <a:endParaRPr lang="ro-RO" sz="1800" dirty="0">
              <a:solidFill>
                <a:srgbClr val="7030A0"/>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A doua problemă: Micile sale greșeli ocazionale la sarcinile pe care le înțelege de fapt. </a:t>
            </a:r>
            <a:r>
              <a:rPr lang="sv-SE" sz="1800" dirty="0">
                <a:solidFill>
                  <a:srgbClr val="7030A0"/>
                </a:solidFill>
                <a:latin typeface="Calibri"/>
                <a:ea typeface="Calibri"/>
                <a:cs typeface="Calibri"/>
                <a:sym typeface="Calibri"/>
              </a:rPr>
              <a:t>Întrebați elevii: </a:t>
            </a:r>
            <a:r>
              <a:rPr lang="sv-SE" sz="1800" dirty="0">
                <a:solidFill>
                  <a:schemeClr val="dk1"/>
                </a:solidFill>
                <a:latin typeface="Calibri"/>
                <a:ea typeface="Calibri"/>
                <a:cs typeface="Calibri"/>
                <a:sym typeface="Calibri"/>
              </a:rPr>
              <a:t>Ce ar putea face pentru a depăși acest lucru? </a:t>
            </a:r>
            <a:r>
              <a:rPr lang="sv-SE" sz="1800" dirty="0">
                <a:solidFill>
                  <a:srgbClr val="7030A0"/>
                </a:solidFill>
                <a:latin typeface="Calibri"/>
                <a:ea typeface="Calibri"/>
                <a:cs typeface="Calibri"/>
                <a:sym typeface="Calibri"/>
              </a:rPr>
              <a:t>Scrieți propunerile lor și amintiți-le să nu le judece încă, cereți-le să fie cât mai preciși.</a:t>
            </a:r>
          </a:p>
          <a:p>
            <a:pPr marL="0" marR="0" lvl="0" indent="0" algn="l" rtl="0">
              <a:spcBef>
                <a:spcPts val="0"/>
              </a:spcBef>
              <a:spcAft>
                <a:spcPts val="0"/>
              </a:spcAft>
              <a:buNone/>
            </a:pPr>
            <a:endParaRPr lang="sv-SE"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Cu cât găsiți mai multe posibilități diferite, cu atât este mai probabil să găsiți una cu adevărat bună. Dacă judecați soluțiile în această etapă, vă va bloca să veniți cu altele noi.</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4" name="Picture 2">
            <a:extLst>
              <a:ext uri="{FF2B5EF4-FFF2-40B4-BE49-F238E27FC236}">
                <a16:creationId xmlns:a16="http://schemas.microsoft.com/office/drawing/2014/main" id="{A1D979F9-06D5-49B6-99AE-50CFEFD61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25" name="Google Shape;225;p20"/>
          <p:cNvSpPr txBox="1">
            <a:spLocks noGrp="1"/>
          </p:cNvSpPr>
          <p:nvPr>
            <p:ph type="title"/>
          </p:nvPr>
        </p:nvSpPr>
        <p:spPr>
          <a:xfrm>
            <a:off x="838200" y="16859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C) Evalua</a:t>
            </a:r>
            <a:r>
              <a:rPr lang="ro-RO" dirty="0"/>
              <a:t>rea</a:t>
            </a:r>
            <a:r>
              <a:rPr lang="sv-SE" dirty="0"/>
              <a:t> pro/con</a:t>
            </a:r>
            <a:r>
              <a:rPr lang="ro-RO" dirty="0"/>
              <a:t>tra</a:t>
            </a:r>
            <a:endParaRPr dirty="0"/>
          </a:p>
        </p:txBody>
      </p:sp>
      <p:sp>
        <p:nvSpPr>
          <p:cNvPr id="226" name="Google Shape;226;p20"/>
          <p:cNvSpPr txBox="1"/>
          <p:nvPr/>
        </p:nvSpPr>
        <p:spPr>
          <a:xfrm>
            <a:off x="1100830" y="3011487"/>
            <a:ext cx="10386319" cy="36932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Acesta este cel mai cuprinzător pas și vă poate lua ceva timp. </a:t>
            </a:r>
            <a:r>
              <a:rPr lang="sv-SE" sz="1800" dirty="0">
                <a:solidFill>
                  <a:srgbClr val="7030A0"/>
                </a:solidFill>
                <a:latin typeface="Calibri"/>
                <a:ea typeface="Calibri"/>
                <a:cs typeface="Calibri"/>
                <a:sym typeface="Calibri"/>
              </a:rPr>
              <a:t>Spuneți-le elevilor: Pentru început, trebuie să scrieți singuri toate argumentele pro și contra la care vă puteți gândi pentru cel puțin cinci dintre soluțiile menționate pentru problema lui Ana, cum ar fi: +rapid, -necesită profesor etc. Aveți la dispoziție 7 minute. </a:t>
            </a:r>
          </a:p>
          <a:p>
            <a:pPr marL="0" marR="0" lvl="0" indent="0" algn="l" rtl="0">
              <a:spcBef>
                <a:spcPts val="0"/>
              </a:spcBef>
              <a:spcAft>
                <a:spcPts val="0"/>
              </a:spcAft>
              <a:buNone/>
            </a:pPr>
            <a:endParaRPr lang="sv-SE"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*Când elevii au terminat, discutați ce argumente pro/contra</a:t>
            </a:r>
            <a:r>
              <a:rPr lang="ro-RO" sz="1800" dirty="0">
                <a:solidFill>
                  <a:schemeClr val="dk1"/>
                </a:solidFill>
                <a:latin typeface="Calibri"/>
                <a:ea typeface="Calibri"/>
                <a:cs typeface="Calibri"/>
                <a:sym typeface="Calibri"/>
              </a:rPr>
              <a:t> pe care </a:t>
            </a:r>
            <a:r>
              <a:rPr lang="sv-SE" sz="1800" dirty="0">
                <a:solidFill>
                  <a:schemeClr val="dk1"/>
                </a:solidFill>
                <a:latin typeface="Calibri"/>
                <a:ea typeface="Calibri"/>
                <a:cs typeface="Calibri"/>
                <a:sym typeface="Calibri"/>
              </a:rPr>
              <a:t> </a:t>
            </a:r>
            <a:r>
              <a:rPr lang="ro-RO" sz="1800" dirty="0">
                <a:solidFill>
                  <a:schemeClr val="dk1"/>
                </a:solidFill>
                <a:latin typeface="Calibri"/>
                <a:ea typeface="Calibri"/>
                <a:cs typeface="Calibri"/>
                <a:sym typeface="Calibri"/>
              </a:rPr>
              <a:t>le-</a:t>
            </a:r>
            <a:r>
              <a:rPr lang="sv-SE" sz="1800" dirty="0">
                <a:solidFill>
                  <a:schemeClr val="dk1"/>
                </a:solidFill>
                <a:latin typeface="Calibri"/>
                <a:ea typeface="Calibri"/>
                <a:cs typeface="Calibri"/>
                <a:sym typeface="Calibri"/>
              </a:rPr>
              <a:t>au găsit pentru soluții. Apoi încercați să evaluați care dintre ele are cele mai multe argumente pro și contra și vedeți dacă elevii sunt de acord.*</a:t>
            </a:r>
          </a:p>
          <a:p>
            <a:pPr marL="0" marR="0" lvl="0" indent="0" algn="l" rtl="0">
              <a:spcBef>
                <a:spcPts val="0"/>
              </a:spcBef>
              <a:spcAft>
                <a:spcPts val="0"/>
              </a:spcAft>
              <a:buNone/>
            </a:pPr>
            <a:endParaRPr lang="sv-SE"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800" dirty="0">
                <a:solidFill>
                  <a:srgbClr val="7030A0"/>
                </a:solidFill>
                <a:latin typeface="Calibri"/>
                <a:ea typeface="Calibri"/>
                <a:cs typeface="Calibri"/>
                <a:sym typeface="Calibri"/>
              </a:rPr>
              <a:t>Pasul următor, evaluați argumentele pro/contra pentru trei soluții pentru fiecare dintre cele două probleme ale lui Luigi. Din nou, șapte minute.</a:t>
            </a:r>
          </a:p>
          <a:p>
            <a:pPr marL="0" marR="0" lvl="0" indent="0" algn="l" rtl="0">
              <a:spcBef>
                <a:spcPts val="0"/>
              </a:spcBef>
              <a:spcAft>
                <a:spcPts val="0"/>
              </a:spcAft>
              <a:buNone/>
            </a:pPr>
            <a:endParaRPr lang="sv-SE"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*Când elevii au terminat, discutați ce argumente pro/contra au găsit pentru soluții. Apoi încercați să evaluați care dintre ele are cele mai multe argumente pro și contra și vedeți dacă elevii sunt de acord.*</a:t>
            </a:r>
            <a:endParaRPr sz="1800" dirty="0">
              <a:solidFill>
                <a:srgbClr val="7030A0"/>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4" name="Picture 2">
            <a:extLst>
              <a:ext uri="{FF2B5EF4-FFF2-40B4-BE49-F238E27FC236}">
                <a16:creationId xmlns:a16="http://schemas.microsoft.com/office/drawing/2014/main" id="{4C29552D-FC35-4493-9856-B9A388A76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31" name="Google Shape;231;p21"/>
          <p:cNvSpPr txBox="1">
            <a:spLocks noGrp="1"/>
          </p:cNvSpPr>
          <p:nvPr>
            <p:ph type="title"/>
          </p:nvPr>
        </p:nvSpPr>
        <p:spPr>
          <a:xfrm>
            <a:off x="838200" y="221085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D) </a:t>
            </a:r>
            <a:r>
              <a:rPr lang="ro-RO" dirty="0"/>
              <a:t>Faceți-o</a:t>
            </a:r>
            <a:r>
              <a:rPr lang="sv-SE" dirty="0"/>
              <a:t>! + evalua</a:t>
            </a:r>
            <a:r>
              <a:rPr lang="ro-RO" dirty="0"/>
              <a:t>r</a:t>
            </a:r>
            <a:r>
              <a:rPr lang="sv-SE" dirty="0"/>
              <a:t>e</a:t>
            </a:r>
            <a:endParaRPr dirty="0"/>
          </a:p>
        </p:txBody>
      </p:sp>
      <p:sp>
        <p:nvSpPr>
          <p:cNvPr id="232" name="Google Shape;232;p21"/>
          <p:cNvSpPr txBox="1"/>
          <p:nvPr/>
        </p:nvSpPr>
        <p:spPr>
          <a:xfrm>
            <a:off x="838200" y="3993621"/>
            <a:ext cx="1057860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Ultimul pas este să faceți ceea ce ați ales ca fiind cea mai bună soluție. Exercițiul de aici este de a scrie un plan</a:t>
            </a:r>
            <a:r>
              <a:rPr lang="ro-RO" sz="1800" dirty="0">
                <a:solidFill>
                  <a:schemeClr val="dk1"/>
                </a:solidFill>
                <a:latin typeface="Calibri"/>
                <a:ea typeface="Calibri"/>
                <a:cs typeface="Calibri"/>
                <a:sym typeface="Calibri"/>
              </a:rPr>
              <a:t> detaliat</a:t>
            </a:r>
            <a:r>
              <a:rPr lang="sv-SE" sz="1800" dirty="0">
                <a:solidFill>
                  <a:schemeClr val="dk1"/>
                </a:solidFill>
                <a:latin typeface="Calibri"/>
                <a:ea typeface="Calibri"/>
                <a:cs typeface="Calibri"/>
                <a:sym typeface="Calibri"/>
              </a:rPr>
              <a:t> pentru Ana și Luigi cu privire la modul în care trebuie să procedeze cu soluțiile alese ca fiind cele mai bune. Scrieți un plan rapid pentru fiecare dintre ei. </a:t>
            </a:r>
            <a:r>
              <a:rPr lang="ro-RO" sz="1800" dirty="0">
                <a:solidFill>
                  <a:srgbClr val="7030A0"/>
                </a:solidFill>
                <a:latin typeface="Calibri"/>
                <a:ea typeface="Calibri"/>
                <a:cs typeface="Calibri"/>
                <a:sym typeface="Calibri"/>
              </a:rPr>
              <a:t>Dați </a:t>
            </a:r>
            <a:r>
              <a:rPr lang="sv-SE" sz="1800" dirty="0">
                <a:solidFill>
                  <a:srgbClr val="7030A0"/>
                </a:solidFill>
                <a:latin typeface="Calibri"/>
                <a:ea typeface="Calibri"/>
                <a:cs typeface="Calibri"/>
                <a:sym typeface="Calibri"/>
              </a:rPr>
              <a:t>5 minute</a:t>
            </a:r>
            <a:r>
              <a:rPr lang="ro-RO" sz="1800" dirty="0">
                <a:solidFill>
                  <a:srgbClr val="7030A0"/>
                </a:solidFill>
                <a:latin typeface="Calibri"/>
                <a:ea typeface="Calibri"/>
                <a:cs typeface="Calibri"/>
                <a:sym typeface="Calibri"/>
              </a:rPr>
              <a:t> </a:t>
            </a:r>
            <a:r>
              <a:rPr lang="sv-SE" sz="1800" dirty="0">
                <a:solidFill>
                  <a:srgbClr val="7030A0"/>
                </a:solidFill>
                <a:latin typeface="Calibri"/>
                <a:ea typeface="Calibri"/>
                <a:cs typeface="Calibri"/>
                <a:sym typeface="Calibri"/>
              </a:rPr>
              <a:t>elevilor, apoi discutați planurile lor.</a:t>
            </a:r>
          </a:p>
          <a:p>
            <a:pPr marL="0" marR="0" lvl="0" indent="0" algn="l" rtl="0">
              <a:spcBef>
                <a:spcPts val="0"/>
              </a:spcBef>
              <a:spcAft>
                <a:spcPts val="0"/>
              </a:spcAft>
              <a:buNone/>
            </a:pPr>
            <a:endParaRPr lang="sv-SE"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Dacă totul decurge conform planului, problema a dispărut sau a devenit mult mai puțin problematică în această etapă; dacă totuși rămâne, pur și simplu reveniți la prima etapă și încercați din nou. Dacă totul este un succes, acordați-vă puțin timp pentru a vă gândi la motivul pentru care s-a întâmplat acest lucru, poate ați învățat ceva despre cum să gestionați situațiile dificile în general.</a:t>
            </a:r>
            <a:endParaRPr sz="1800"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4" name="Picture 2">
            <a:extLst>
              <a:ext uri="{FF2B5EF4-FFF2-40B4-BE49-F238E27FC236}">
                <a16:creationId xmlns:a16="http://schemas.microsoft.com/office/drawing/2014/main" id="{B6CCA8FA-3D9C-4705-BBF7-CCFAC51FF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37" name="Google Shape;237;p22"/>
          <p:cNvSpPr txBox="1">
            <a:spLocks noGrp="1"/>
          </p:cNvSpPr>
          <p:nvPr>
            <p:ph type="title"/>
          </p:nvPr>
        </p:nvSpPr>
        <p:spPr>
          <a:xfrm>
            <a:off x="838200" y="15843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o-RO" dirty="0"/>
              <a:t>Rândul vostru</a:t>
            </a:r>
            <a:r>
              <a:rPr lang="sv-SE" dirty="0"/>
              <a:t>!</a:t>
            </a:r>
            <a:endParaRPr dirty="0"/>
          </a:p>
        </p:txBody>
      </p:sp>
      <p:sp>
        <p:nvSpPr>
          <p:cNvPr id="238" name="Google Shape;238;p22"/>
          <p:cNvSpPr txBox="1"/>
          <p:nvPr/>
        </p:nvSpPr>
        <p:spPr>
          <a:xfrm>
            <a:off x="838200" y="3011487"/>
            <a:ext cx="10649400" cy="314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rgbClr val="7030A0"/>
                </a:solidFill>
                <a:latin typeface="Calibri"/>
                <a:ea typeface="Calibri"/>
                <a:cs typeface="Calibri"/>
                <a:sym typeface="Calibri"/>
              </a:rPr>
              <a:t>Spuneți-le elevilor: Ultima sarcină este să puneți în aplicare voi înșivă această strategie, nu ezitați să cereți ajutor. Aveți la dispoziție 10 minute pentru această sarcină.</a:t>
            </a:r>
          </a:p>
          <a:p>
            <a:pPr marL="0" marR="0" lvl="0" indent="0" algn="l" rtl="0">
              <a:spcBef>
                <a:spcPts val="0"/>
              </a:spcBef>
              <a:spcAft>
                <a:spcPts val="0"/>
              </a:spcAft>
              <a:buNone/>
            </a:pPr>
            <a:endParaRPr lang="sv-SE" sz="1800" dirty="0">
              <a:solidFill>
                <a:srgbClr val="7030A0"/>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tx1"/>
                </a:solidFill>
                <a:latin typeface="Calibri"/>
                <a:ea typeface="Calibri"/>
                <a:cs typeface="Calibri"/>
                <a:sym typeface="Calibri"/>
              </a:rPr>
              <a:t>Încercați să identificați o problemă pe care o aveți în învățare sau în muncă, poate ceva ce ați notat în ultimul bloc. Încercați să fiți cât mai specific posibil.</a:t>
            </a:r>
          </a:p>
          <a:p>
            <a:pPr marL="0" marR="0" lvl="0" indent="0" algn="l" rtl="0">
              <a:spcBef>
                <a:spcPts val="0"/>
              </a:spcBef>
              <a:spcAft>
                <a:spcPts val="0"/>
              </a:spcAft>
              <a:buNone/>
            </a:pPr>
            <a:endParaRPr lang="sv-SE" sz="1800" dirty="0">
              <a:solidFill>
                <a:schemeClr val="tx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tx1"/>
                </a:solidFill>
                <a:latin typeface="Calibri"/>
                <a:ea typeface="Calibri"/>
                <a:cs typeface="Calibri"/>
                <a:sym typeface="Calibri"/>
              </a:rPr>
              <a:t>B) Gândiți-vă la soluții</a:t>
            </a:r>
          </a:p>
          <a:p>
            <a:pPr marL="0" marR="0" lvl="0" indent="0" algn="l" rtl="0">
              <a:spcBef>
                <a:spcPts val="0"/>
              </a:spcBef>
              <a:spcAft>
                <a:spcPts val="0"/>
              </a:spcAft>
              <a:buNone/>
            </a:pPr>
            <a:endParaRPr lang="sv-SE" sz="1800" dirty="0">
              <a:solidFill>
                <a:schemeClr val="tx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tx1"/>
                </a:solidFill>
                <a:latin typeface="Calibri"/>
                <a:ea typeface="Calibri"/>
                <a:cs typeface="Calibri"/>
                <a:sym typeface="Calibri"/>
              </a:rPr>
              <a:t>C) Evaluați argumentele pro/contra</a:t>
            </a:r>
          </a:p>
          <a:p>
            <a:pPr marL="0" marR="0" lvl="0" indent="0" algn="l" rtl="0">
              <a:spcBef>
                <a:spcPts val="0"/>
              </a:spcBef>
              <a:spcAft>
                <a:spcPts val="0"/>
              </a:spcAft>
              <a:buNone/>
            </a:pPr>
            <a:endParaRPr lang="sv-SE" sz="1800" dirty="0">
              <a:solidFill>
                <a:schemeClr val="tx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tx1"/>
                </a:solidFill>
                <a:latin typeface="Calibri"/>
                <a:ea typeface="Calibri"/>
                <a:cs typeface="Calibri"/>
                <a:sym typeface="Calibri"/>
              </a:rPr>
              <a:t>D) Alege</a:t>
            </a:r>
            <a:r>
              <a:rPr lang="ro-RO" sz="1800" dirty="0">
                <a:solidFill>
                  <a:schemeClr val="tx1"/>
                </a:solidFill>
                <a:latin typeface="Calibri"/>
                <a:ea typeface="Calibri"/>
                <a:cs typeface="Calibri"/>
                <a:sym typeface="Calibri"/>
              </a:rPr>
              <a:t>ți</a:t>
            </a:r>
            <a:r>
              <a:rPr lang="sv-SE" sz="1800" dirty="0">
                <a:solidFill>
                  <a:schemeClr val="tx1"/>
                </a:solidFill>
                <a:latin typeface="Calibri"/>
                <a:ea typeface="Calibri"/>
                <a:cs typeface="Calibri"/>
                <a:sym typeface="Calibri"/>
              </a:rPr>
              <a:t> și f</a:t>
            </a:r>
            <a:r>
              <a:rPr lang="ro-RO" sz="1800" dirty="0">
                <a:solidFill>
                  <a:schemeClr val="tx1"/>
                </a:solidFill>
                <a:latin typeface="Calibri"/>
                <a:ea typeface="Calibri"/>
                <a:cs typeface="Calibri"/>
                <a:sym typeface="Calibri"/>
              </a:rPr>
              <a:t>aceți</a:t>
            </a:r>
            <a:r>
              <a:rPr lang="sv-SE" sz="1800" dirty="0">
                <a:solidFill>
                  <a:schemeClr val="tx1"/>
                </a:solidFill>
                <a:latin typeface="Calibri"/>
                <a:ea typeface="Calibri"/>
                <a:cs typeface="Calibri"/>
                <a:sym typeface="Calibri"/>
              </a:rPr>
              <a:t>-o data viitoare când ai ocazia.</a:t>
            </a:r>
            <a:endParaRPr sz="1800" dirty="0">
              <a:solidFill>
                <a:schemeClr val="tx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4" name="Picture 2">
            <a:extLst>
              <a:ext uri="{FF2B5EF4-FFF2-40B4-BE49-F238E27FC236}">
                <a16:creationId xmlns:a16="http://schemas.microsoft.com/office/drawing/2014/main" id="{AC571EA1-5647-4771-98C7-1CE5D2471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43" name="Google Shape;243;p23"/>
          <p:cNvSpPr txBox="1">
            <a:spLocks noGrp="1"/>
          </p:cNvSpPr>
          <p:nvPr>
            <p:ph type="title"/>
          </p:nvPr>
        </p:nvSpPr>
        <p:spPr>
          <a:xfrm>
            <a:off x="838200" y="1059391"/>
            <a:ext cx="1086612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sz="4000" dirty="0"/>
              <a:t>Regula celor 15 minute, sfârșitul tuturor amânărilor</a:t>
            </a:r>
            <a:endParaRPr sz="4000" dirty="0"/>
          </a:p>
        </p:txBody>
      </p:sp>
      <p:sp>
        <p:nvSpPr>
          <p:cNvPr id="244" name="Google Shape;244;p23"/>
          <p:cNvSpPr txBox="1"/>
          <p:nvPr/>
        </p:nvSpPr>
        <p:spPr>
          <a:xfrm>
            <a:off x="851400" y="1998276"/>
            <a:ext cx="10852920" cy="5078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Lucrul cu probleme și subiecte care vi se par foarte dificile poate fi copleșitor și fără sfârșit. Prin urmare, vă vom oferi un ghid rapid despre cum să le faceți să pară mai ușor de gestionat, regula celor 15 minute. Este foarte simplu.</a:t>
            </a:r>
          </a:p>
          <a:p>
            <a:pPr marL="0" marR="0" lvl="0" indent="0" algn="l" rtl="0">
              <a:spcBef>
                <a:spcPts val="0"/>
              </a:spcBef>
              <a:spcAft>
                <a:spcPts val="0"/>
              </a:spcAft>
              <a:buNone/>
            </a:pPr>
            <a:endParaRPr lang="sv-SE" sz="1000"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Dacă aveți o sarcină pe care nu prea o așteptați cu nerăbdare sau care vi se pare copleșitoare. Decideți o oră la care vă promiteți că veți petrece exact 15 minute pentru sarcina respectivă și ce anume veți face în aceste 15 minute. Când începeți, setați o alarmă. După ce au trecut 15 minute, decideți dacă puteți reuși încă 15 minute, probabil că da, după încă un set de 15 minute, repetați, repetați din nou etc. Atunci când decideți să vă opriți, este foarte important să decideți exact când veți petrece următoarele 15 minute pe această sarcină. În acest fel, următoarea sesiune este întotdeauna rezervată!</a:t>
            </a: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Ana avea nevoie să lucreze la verbele spaniole, așa că a decis că imediat după ce vine acasă de la serviciu, va petrece 15 minute uitându-se la verbele pe care le-a picat la ultimul examen. Luigi, care este foarte obosit după orele de școală, a decis ca după cină să se uite timp de 15 minute la instrucțiunile de pe youtube despre cum să treci de la două la trei dimensiuni în geometrie.</a:t>
            </a: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Regula celor 15 minute este adesea foarte utilă pentru a te păcăli pe tine însuți să depășești procrastinarea, nu uita, nu te înscrii niciodată pentru mai mult de 15 minute, dar te înscrii întotdeauna pentru următoarele 15 minute! Așadar, înainte de a rezuma acest atelier, vreau să vă decideți când vă veți petrece următoarele 15 minute.</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4" name="Picture 2">
            <a:extLst>
              <a:ext uri="{FF2B5EF4-FFF2-40B4-BE49-F238E27FC236}">
                <a16:creationId xmlns:a16="http://schemas.microsoft.com/office/drawing/2014/main" id="{A9515E41-FF33-48B5-8B9D-99F74276A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50" name="Google Shape;250;gce26b615b0_0_0"/>
          <p:cNvSpPr txBox="1">
            <a:spLocks noGrp="1"/>
          </p:cNvSpPr>
          <p:nvPr>
            <p:ph type="title"/>
          </p:nvPr>
        </p:nvSpPr>
        <p:spPr>
          <a:xfrm>
            <a:off x="838200" y="1347258"/>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ro-RO" dirty="0"/>
              <a:t>Concluzii</a:t>
            </a:r>
            <a:endParaRPr dirty="0"/>
          </a:p>
        </p:txBody>
      </p:sp>
      <p:sp>
        <p:nvSpPr>
          <p:cNvPr id="251" name="Google Shape;251;gce26b615b0_0_0"/>
          <p:cNvSpPr txBox="1"/>
          <p:nvPr/>
        </p:nvSpPr>
        <p:spPr>
          <a:xfrm>
            <a:off x="720325" y="2466307"/>
            <a:ext cx="10449900" cy="313929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2400" dirty="0">
                <a:latin typeface="Calibri"/>
                <a:ea typeface="Calibri"/>
                <a:cs typeface="Calibri"/>
                <a:sym typeface="Calibri"/>
              </a:rPr>
              <a:t>Astăzi am trecut în revistă o serie de modalități de a sparge barierele prin intermediul cazurilor Anei și</a:t>
            </a:r>
            <a:r>
              <a:rPr lang="ro-RO" sz="2400" dirty="0">
                <a:latin typeface="Calibri"/>
                <a:ea typeface="Calibri"/>
                <a:cs typeface="Calibri"/>
                <a:sym typeface="Calibri"/>
              </a:rPr>
              <a:t> al</a:t>
            </a:r>
            <a:r>
              <a:rPr lang="sv-SE" sz="2400" dirty="0">
                <a:latin typeface="Calibri"/>
                <a:ea typeface="Calibri"/>
                <a:cs typeface="Calibri"/>
                <a:sym typeface="Calibri"/>
              </a:rPr>
              <a:t> lui Luigi: să ne întrebăm de ce, să ne imaginăm succesul, să învingem temerile, să rezolvăm probleme și să aplicăm regula celor 15 minute. Sperăm că aceste exerciții vă vor fi de folos în studiile viitoare și în viață. Aceste abilități nu vor elimina toate dificultățile din viața și studiile </a:t>
            </a:r>
            <a:r>
              <a:rPr lang="ro-RO" sz="2400" dirty="0">
                <a:latin typeface="Calibri"/>
                <a:ea typeface="Calibri"/>
                <a:cs typeface="Calibri"/>
                <a:sym typeface="Calibri"/>
              </a:rPr>
              <a:t>voastră</a:t>
            </a:r>
            <a:r>
              <a:rPr lang="sv-SE" sz="2400" dirty="0">
                <a:latin typeface="Calibri"/>
                <a:ea typeface="Calibri"/>
                <a:cs typeface="Calibri"/>
                <a:sym typeface="Calibri"/>
              </a:rPr>
              <a:t>, ci mai degrabă le vor face mai ușor de depășit. Ultimul exercițiu este ca să</a:t>
            </a:r>
            <a:r>
              <a:rPr lang="ro-RO" sz="2400" dirty="0">
                <a:latin typeface="Calibri"/>
                <a:ea typeface="Calibri"/>
                <a:cs typeface="Calibri"/>
                <a:sym typeface="Calibri"/>
              </a:rPr>
              <a:t> vă</a:t>
            </a:r>
            <a:r>
              <a:rPr lang="sv-SE" sz="2400" dirty="0">
                <a:latin typeface="Calibri"/>
                <a:ea typeface="Calibri"/>
                <a:cs typeface="Calibri"/>
                <a:sym typeface="Calibri"/>
              </a:rPr>
              <a:t> not</a:t>
            </a:r>
            <a:r>
              <a:rPr lang="ro-RO" sz="2400" dirty="0">
                <a:latin typeface="Calibri"/>
                <a:ea typeface="Calibri"/>
                <a:cs typeface="Calibri"/>
                <a:sym typeface="Calibri"/>
              </a:rPr>
              <a:t>ați</a:t>
            </a:r>
            <a:r>
              <a:rPr lang="sv-SE" sz="2400" dirty="0">
                <a:latin typeface="Calibri"/>
                <a:ea typeface="Calibri"/>
                <a:cs typeface="Calibri"/>
                <a:sym typeface="Calibri"/>
              </a:rPr>
              <a:t> când cre</a:t>
            </a:r>
            <a:r>
              <a:rPr lang="ro-RO" sz="2400" dirty="0">
                <a:latin typeface="Calibri"/>
                <a:ea typeface="Calibri"/>
                <a:cs typeface="Calibri"/>
                <a:sym typeface="Calibri"/>
              </a:rPr>
              <a:t>deți</a:t>
            </a:r>
            <a:r>
              <a:rPr lang="sv-SE" sz="2400" dirty="0">
                <a:latin typeface="Calibri"/>
                <a:ea typeface="Calibri"/>
                <a:cs typeface="Calibri"/>
                <a:sym typeface="Calibri"/>
              </a:rPr>
              <a:t> că ve</a:t>
            </a:r>
            <a:r>
              <a:rPr lang="ro-RO" sz="2400" dirty="0">
                <a:latin typeface="Calibri"/>
                <a:ea typeface="Calibri"/>
                <a:cs typeface="Calibri"/>
                <a:sym typeface="Calibri"/>
              </a:rPr>
              <a:t>ț</a:t>
            </a:r>
            <a:r>
              <a:rPr lang="sv-SE" sz="2400" dirty="0">
                <a:latin typeface="Calibri"/>
                <a:ea typeface="Calibri"/>
                <a:cs typeface="Calibri"/>
                <a:sym typeface="Calibri"/>
              </a:rPr>
              <a:t>i avea nevoie de aceste diferite abilități și dacă le ve</a:t>
            </a:r>
            <a:r>
              <a:rPr lang="ro-RO" sz="2400">
                <a:latin typeface="Calibri"/>
                <a:ea typeface="Calibri"/>
                <a:cs typeface="Calibri"/>
                <a:sym typeface="Calibri"/>
              </a:rPr>
              <a:t>ț</a:t>
            </a:r>
            <a:r>
              <a:rPr lang="sv-SE" sz="2400">
                <a:latin typeface="Calibri"/>
                <a:ea typeface="Calibri"/>
                <a:cs typeface="Calibri"/>
                <a:sym typeface="Calibri"/>
              </a:rPr>
              <a:t>i </a:t>
            </a:r>
            <a:r>
              <a:rPr lang="sv-SE" sz="2400" dirty="0">
                <a:latin typeface="Calibri"/>
                <a:ea typeface="Calibri"/>
                <a:cs typeface="Calibri"/>
                <a:sym typeface="Calibri"/>
              </a:rPr>
              <a:t>folosi în viitorul apropiat. </a:t>
            </a:r>
            <a:r>
              <a:rPr lang="sv-SE" sz="2400" dirty="0">
                <a:solidFill>
                  <a:srgbClr val="7030A0"/>
                </a:solidFill>
                <a:latin typeface="Calibri"/>
                <a:ea typeface="Calibri"/>
                <a:cs typeface="Calibri"/>
                <a:sym typeface="Calibri"/>
              </a:rPr>
              <a:t>Cereți studenților să dea exemple și apoi încheiați atelierul.</a:t>
            </a:r>
            <a:endParaRPr sz="2400" dirty="0">
              <a:solidFill>
                <a:srgbClr val="7030A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5" name="Picture 2">
            <a:extLst>
              <a:ext uri="{FF2B5EF4-FFF2-40B4-BE49-F238E27FC236}">
                <a16:creationId xmlns:a16="http://schemas.microsoft.com/office/drawing/2014/main" id="{6DD7BC5B-8253-4C0B-A075-10AC27FCF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95" name="Google Shape;95;p2"/>
          <p:cNvSpPr/>
          <p:nvPr/>
        </p:nvSpPr>
        <p:spPr>
          <a:xfrm>
            <a:off x="283093" y="1348074"/>
            <a:ext cx="4154750" cy="2610035"/>
          </a:xfrm>
          <a:prstGeom prst="cloudCallout">
            <a:avLst>
              <a:gd name="adj1" fmla="val 48196"/>
              <a:gd name="adj2" fmla="val 59813"/>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ro-RO" sz="1800" dirty="0">
              <a:solidFill>
                <a:schemeClr val="dk1"/>
              </a:solidFill>
              <a:latin typeface="Calibri"/>
              <a:ea typeface="Calibri"/>
              <a:cs typeface="Calibri"/>
              <a:sym typeface="Calibri"/>
            </a:endParaRPr>
          </a:p>
          <a:p>
            <a:pPr lvl="0" algn="ctr"/>
            <a:r>
              <a:rPr lang="sv-SE" sz="1800" dirty="0">
                <a:solidFill>
                  <a:schemeClr val="dk1"/>
                </a:solidFill>
                <a:latin typeface="Calibri"/>
                <a:ea typeface="Calibri"/>
                <a:cs typeface="Calibri"/>
                <a:sym typeface="Calibri"/>
              </a:rPr>
              <a:t>Gramatica este îngrozitoare</a:t>
            </a:r>
            <a:endParaRPr sz="1800" b="0" i="0" u="none" strike="noStrike" cap="none" dirty="0">
              <a:solidFill>
                <a:schemeClr val="dk1"/>
              </a:solidFill>
              <a:latin typeface="Calibri"/>
              <a:ea typeface="Calibri"/>
              <a:cs typeface="Calibri"/>
              <a:sym typeface="Calibri"/>
            </a:endParaRPr>
          </a:p>
          <a:p>
            <a:pPr lvl="0" algn="ctr"/>
            <a:r>
              <a:rPr lang="sv-SE" sz="1800" dirty="0">
                <a:solidFill>
                  <a:schemeClr val="dk1"/>
                </a:solidFill>
                <a:latin typeface="Calibri"/>
                <a:ea typeface="Calibri"/>
                <a:cs typeface="Calibri"/>
                <a:sym typeface="Calibri"/>
              </a:rPr>
              <a:t>Pronounția este fără speranță</a:t>
            </a:r>
            <a:endParaRPr lang="ro-RO" sz="1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ro-RO" sz="1800" b="0" i="0" u="none" strike="noStrike" cap="none" dirty="0">
                <a:solidFill>
                  <a:schemeClr val="dk1"/>
                </a:solidFill>
                <a:latin typeface="Calibri"/>
                <a:ea typeface="Calibri"/>
                <a:cs typeface="Calibri"/>
                <a:sym typeface="Calibri"/>
              </a:rPr>
              <a:t>Sună stupid</a:t>
            </a:r>
            <a:endParaRPr sz="1800" b="0" i="0" u="none" strike="noStrike" cap="none" dirty="0">
              <a:solidFill>
                <a:schemeClr val="dk1"/>
              </a:solidFill>
              <a:latin typeface="Calibri"/>
              <a:ea typeface="Calibri"/>
              <a:cs typeface="Calibri"/>
              <a:sym typeface="Calibri"/>
            </a:endParaRPr>
          </a:p>
          <a:p>
            <a:pPr lvl="0" algn="ctr"/>
            <a:r>
              <a:rPr lang="sv-SE" sz="1800" dirty="0">
                <a:solidFill>
                  <a:schemeClr val="dk1"/>
                </a:solidFill>
                <a:latin typeface="Calibri"/>
                <a:ea typeface="Calibri"/>
                <a:cs typeface="Calibri"/>
                <a:sym typeface="Calibri"/>
              </a:rPr>
              <a:t>Fac greșeli îngrozitoare</a:t>
            </a:r>
            <a:endParaRPr sz="1800" b="0" i="0" u="none" strike="noStrike" cap="none" dirty="0">
              <a:solidFill>
                <a:schemeClr val="dk1"/>
              </a:solidFill>
              <a:latin typeface="Calibri"/>
              <a:ea typeface="Calibri"/>
              <a:cs typeface="Calibri"/>
              <a:sym typeface="Calibri"/>
            </a:endParaRPr>
          </a:p>
        </p:txBody>
      </p:sp>
      <p:sp>
        <p:nvSpPr>
          <p:cNvPr id="96" name="Google Shape;96;p2"/>
          <p:cNvSpPr txBox="1">
            <a:spLocks noGrp="1"/>
          </p:cNvSpPr>
          <p:nvPr>
            <p:ph type="title"/>
          </p:nvPr>
        </p:nvSpPr>
        <p:spPr>
          <a:xfrm>
            <a:off x="2593020" y="111019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55A11"/>
              </a:buClr>
              <a:buSzPts val="4400"/>
              <a:buFont typeface="Calibri"/>
              <a:buNone/>
            </a:pPr>
            <a:r>
              <a:rPr lang="sv-SE" dirty="0">
                <a:solidFill>
                  <a:srgbClr val="C55A11"/>
                </a:solidFill>
              </a:rPr>
              <a:t>De ce vrea Ana s</a:t>
            </a:r>
            <a:r>
              <a:rPr lang="ro-RO" dirty="0">
                <a:solidFill>
                  <a:srgbClr val="C55A11"/>
                </a:solidFill>
              </a:rPr>
              <a:t>ă învețe spaniolă</a:t>
            </a:r>
            <a:r>
              <a:rPr lang="sv-SE" dirty="0">
                <a:solidFill>
                  <a:srgbClr val="C55A11"/>
                </a:solidFill>
              </a:rPr>
              <a:t>?</a:t>
            </a:r>
            <a:endParaRPr dirty="0">
              <a:solidFill>
                <a:srgbClr val="C55A11"/>
              </a:solidFill>
            </a:endParaRPr>
          </a:p>
        </p:txBody>
      </p:sp>
      <p:pic>
        <p:nvPicPr>
          <p:cNvPr id="97" name="Google Shape;97;p2" descr="Pix For  Grumpy Face Emoticon"/>
          <p:cNvPicPr preferRelativeResize="0"/>
          <p:nvPr/>
        </p:nvPicPr>
        <p:blipFill rotWithShape="1">
          <a:blip r:embed="rId4">
            <a:alphaModFix/>
          </a:blip>
          <a:srcRect/>
          <a:stretch/>
        </p:blipFill>
        <p:spPr>
          <a:xfrm>
            <a:off x="4437843" y="3287137"/>
            <a:ext cx="3316313" cy="34717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0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5" name="Picture 2">
            <a:extLst>
              <a:ext uri="{FF2B5EF4-FFF2-40B4-BE49-F238E27FC236}">
                <a16:creationId xmlns:a16="http://schemas.microsoft.com/office/drawing/2014/main" id="{D2F60D5A-7644-4A9A-8A1E-92CC63E55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104" name="Google Shape;104;p3" descr="Free A Person Thinking, Download Free Clip Art, Free Clip Art on ..."/>
          <p:cNvPicPr preferRelativeResize="0"/>
          <p:nvPr/>
        </p:nvPicPr>
        <p:blipFill rotWithShape="1">
          <a:blip r:embed="rId4">
            <a:clrChange>
              <a:clrFrom>
                <a:srgbClr val="FFFFFF"/>
              </a:clrFrom>
              <a:clrTo>
                <a:srgbClr val="FFFFFF">
                  <a:alpha val="0"/>
                </a:srgbClr>
              </a:clrTo>
            </a:clrChange>
            <a:alphaModFix/>
          </a:blip>
          <a:srcRect/>
          <a:stretch/>
        </p:blipFill>
        <p:spPr>
          <a:xfrm>
            <a:off x="2424709" y="2218010"/>
            <a:ext cx="4270907" cy="4274865"/>
          </a:xfrm>
          <a:prstGeom prst="rect">
            <a:avLst/>
          </a:prstGeom>
          <a:noFill/>
          <a:ln>
            <a:noFill/>
          </a:ln>
        </p:spPr>
      </p:pic>
      <p:sp>
        <p:nvSpPr>
          <p:cNvPr id="105" name="Google Shape;105;p3"/>
          <p:cNvSpPr/>
          <p:nvPr/>
        </p:nvSpPr>
        <p:spPr>
          <a:xfrm>
            <a:off x="7388290" y="717007"/>
            <a:ext cx="3965510" cy="2808514"/>
          </a:xfrm>
          <a:prstGeom prst="cloudCallout">
            <a:avLst>
              <a:gd name="adj1" fmla="val -60234"/>
              <a:gd name="adj2" fmla="val 59971"/>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o-RO" sz="1800" b="0" i="0" u="none" strike="noStrike" cap="none" dirty="0">
                <a:solidFill>
                  <a:schemeClr val="dk1"/>
                </a:solidFill>
                <a:latin typeface="Calibri"/>
                <a:ea typeface="Calibri"/>
                <a:cs typeface="Calibri"/>
                <a:sym typeface="Calibri"/>
              </a:rPr>
              <a:t>Chiar </a:t>
            </a:r>
            <a:r>
              <a:rPr lang="ro-RO" sz="1800" dirty="0">
                <a:solidFill>
                  <a:schemeClr val="dk1"/>
                </a:solidFill>
                <a:latin typeface="Calibri"/>
                <a:ea typeface="Calibri"/>
                <a:cs typeface="Calibri"/>
                <a:sym typeface="Calibri"/>
              </a:rPr>
              <a:t>de ce vreau să învăț spaniola?</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7" name="Picture 2">
            <a:extLst>
              <a:ext uri="{FF2B5EF4-FFF2-40B4-BE49-F238E27FC236}">
                <a16:creationId xmlns:a16="http://schemas.microsoft.com/office/drawing/2014/main" id="{DBA97205-62F7-4893-8FFB-B54C8156C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12" name="Google Shape;112;p4"/>
          <p:cNvSpPr/>
          <p:nvPr/>
        </p:nvSpPr>
        <p:spPr>
          <a:xfrm>
            <a:off x="7128769" y="225638"/>
            <a:ext cx="4903557" cy="4624577"/>
          </a:xfrm>
          <a:prstGeom prst="cloudCallout">
            <a:avLst>
              <a:gd name="adj1" fmla="val -57100"/>
              <a:gd name="adj2" fmla="val 57667"/>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sv-SE" sz="1800" dirty="0">
                <a:solidFill>
                  <a:schemeClr val="dk1"/>
                </a:solidFill>
                <a:latin typeface="Calibri"/>
                <a:ea typeface="Calibri"/>
                <a:cs typeface="Calibri"/>
                <a:sym typeface="Calibri"/>
              </a:rPr>
              <a:t>Vreau să simt că am reușit să stăpânesc ceva dificil.</a:t>
            </a:r>
          </a:p>
          <a:p>
            <a:pPr lvl="0" algn="ctr"/>
            <a:endParaRPr lang="sv-SE" sz="1800" dirty="0">
              <a:solidFill>
                <a:schemeClr val="dk1"/>
              </a:solidFill>
              <a:latin typeface="Calibri"/>
              <a:ea typeface="Calibri"/>
              <a:cs typeface="Calibri"/>
              <a:sym typeface="Calibri"/>
            </a:endParaRPr>
          </a:p>
          <a:p>
            <a:pPr lvl="0" algn="ctr"/>
            <a:r>
              <a:rPr lang="sv-SE" sz="1800" dirty="0">
                <a:solidFill>
                  <a:schemeClr val="dk1"/>
                </a:solidFill>
                <a:latin typeface="Calibri"/>
                <a:ea typeface="Calibri"/>
                <a:cs typeface="Calibri"/>
                <a:sym typeface="Calibri"/>
              </a:rPr>
              <a:t>Doresc să pot comanda mâncare spaniolă</a:t>
            </a:r>
          </a:p>
          <a:p>
            <a:pPr lvl="0" algn="ctr"/>
            <a:endParaRPr lang="sv-SE" sz="1800" dirty="0">
              <a:solidFill>
                <a:schemeClr val="dk1"/>
              </a:solidFill>
              <a:latin typeface="Calibri"/>
              <a:ea typeface="Calibri"/>
              <a:cs typeface="Calibri"/>
              <a:sym typeface="Calibri"/>
            </a:endParaRPr>
          </a:p>
          <a:p>
            <a:pPr lvl="0" algn="ctr"/>
            <a:r>
              <a:rPr lang="sv-SE" sz="1800" dirty="0">
                <a:solidFill>
                  <a:schemeClr val="dk1"/>
                </a:solidFill>
                <a:latin typeface="Calibri"/>
                <a:ea typeface="Calibri"/>
                <a:cs typeface="Calibri"/>
                <a:sym typeface="Calibri"/>
              </a:rPr>
              <a:t>Vreau să pot lucra în Spania</a:t>
            </a:r>
          </a:p>
          <a:p>
            <a:pPr lvl="0" algn="ctr"/>
            <a:endParaRPr lang="sv-SE" sz="1800" dirty="0">
              <a:solidFill>
                <a:schemeClr val="dk1"/>
              </a:solidFill>
              <a:latin typeface="Calibri"/>
              <a:ea typeface="Calibri"/>
              <a:cs typeface="Calibri"/>
              <a:sym typeface="Calibri"/>
            </a:endParaRPr>
          </a:p>
          <a:p>
            <a:pPr lvl="0" algn="ctr"/>
            <a:r>
              <a:rPr lang="sv-SE" sz="1800" dirty="0">
                <a:solidFill>
                  <a:schemeClr val="dk1"/>
                </a:solidFill>
                <a:latin typeface="Calibri"/>
                <a:ea typeface="Calibri"/>
                <a:cs typeface="Calibri"/>
                <a:sym typeface="Calibri"/>
              </a:rPr>
              <a:t>Vreau să-mi fac prieteni spanioli</a:t>
            </a:r>
          </a:p>
          <a:p>
            <a:pPr lvl="0" algn="ctr"/>
            <a:endParaRPr lang="sv-SE" sz="1800" dirty="0">
              <a:solidFill>
                <a:schemeClr val="dk1"/>
              </a:solidFill>
              <a:latin typeface="Calibri"/>
              <a:ea typeface="Calibri"/>
              <a:cs typeface="Calibri"/>
              <a:sym typeface="Calibri"/>
            </a:endParaRPr>
          </a:p>
          <a:p>
            <a:pPr lvl="0" algn="ctr"/>
            <a:r>
              <a:rPr lang="sv-SE" sz="1800" dirty="0">
                <a:solidFill>
                  <a:schemeClr val="dk1"/>
                </a:solidFill>
                <a:latin typeface="Calibri"/>
                <a:ea typeface="Calibri"/>
                <a:cs typeface="Calibri"/>
                <a:sym typeface="Calibri"/>
              </a:rPr>
              <a:t>Nu vreau să fiu o persoană care se dă bătută</a:t>
            </a:r>
          </a:p>
        </p:txBody>
      </p:sp>
      <p:sp>
        <p:nvSpPr>
          <p:cNvPr id="113" name="Google Shape;113;p4"/>
          <p:cNvSpPr/>
          <p:nvPr/>
        </p:nvSpPr>
        <p:spPr>
          <a:xfrm>
            <a:off x="4563122" y="1546354"/>
            <a:ext cx="2146547" cy="1882646"/>
          </a:xfrm>
          <a:prstGeom prst="wedgeEllipseCallout">
            <a:avLst>
              <a:gd name="adj1" fmla="val -20833"/>
              <a:gd name="adj2" fmla="val 6250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o-RO" sz="1800" dirty="0">
                <a:solidFill>
                  <a:schemeClr val="dk1"/>
                </a:solidFill>
                <a:latin typeface="Calibri"/>
                <a:ea typeface="Calibri"/>
                <a:cs typeface="Calibri"/>
                <a:sym typeface="Calibri"/>
              </a:rPr>
              <a:t>Merită</a:t>
            </a:r>
            <a:r>
              <a:rPr lang="sv-SE" sz="1800" b="0" i="0" u="none" strike="noStrike" cap="none"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pic>
        <p:nvPicPr>
          <p:cNvPr id="114" name="Google Shape;114;p4" descr="animated happy face emoji - Clip Art Library"/>
          <p:cNvPicPr preferRelativeResize="0"/>
          <p:nvPr/>
        </p:nvPicPr>
        <p:blipFill rotWithShape="1">
          <a:blip r:embed="rId4">
            <a:alphaModFix/>
          </a:blip>
          <a:srcRect/>
          <a:stretch/>
        </p:blipFill>
        <p:spPr>
          <a:xfrm>
            <a:off x="2325977" y="2903052"/>
            <a:ext cx="4166530" cy="3954948"/>
          </a:xfrm>
          <a:prstGeom prst="rect">
            <a:avLst/>
          </a:prstGeom>
          <a:noFill/>
          <a:ln>
            <a:noFill/>
          </a:ln>
        </p:spPr>
      </p:pic>
      <p:sp>
        <p:nvSpPr>
          <p:cNvPr id="115" name="Google Shape;115;p4"/>
          <p:cNvSpPr/>
          <p:nvPr/>
        </p:nvSpPr>
        <p:spPr>
          <a:xfrm>
            <a:off x="0" y="421110"/>
            <a:ext cx="4154750" cy="2610035"/>
          </a:xfrm>
          <a:prstGeom prst="cloudCallout">
            <a:avLst>
              <a:gd name="adj1" fmla="val 24692"/>
              <a:gd name="adj2" fmla="val 66616"/>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sv-SE" sz="1800" dirty="0">
                <a:solidFill>
                  <a:schemeClr val="dk1"/>
                </a:solidFill>
                <a:latin typeface="Calibri"/>
                <a:ea typeface="Calibri"/>
                <a:cs typeface="Calibri"/>
                <a:sym typeface="Calibri"/>
              </a:rPr>
              <a:t>Gramatica este îngrozitoare</a:t>
            </a:r>
          </a:p>
          <a:p>
            <a:pPr lvl="0" algn="ctr"/>
            <a:r>
              <a:rPr lang="sv-SE" sz="1800" dirty="0">
                <a:solidFill>
                  <a:schemeClr val="dk1"/>
                </a:solidFill>
                <a:latin typeface="Calibri"/>
                <a:ea typeface="Calibri"/>
                <a:cs typeface="Calibri"/>
                <a:sym typeface="Calibri"/>
              </a:rPr>
              <a:t>Pronounția este fără speranță</a:t>
            </a:r>
          </a:p>
          <a:p>
            <a:pPr lvl="0" algn="ctr"/>
            <a:r>
              <a:rPr lang="sv-SE" sz="1800" dirty="0">
                <a:solidFill>
                  <a:schemeClr val="dk1"/>
                </a:solidFill>
                <a:latin typeface="Calibri"/>
                <a:ea typeface="Calibri"/>
                <a:cs typeface="Calibri"/>
                <a:sym typeface="Calibri"/>
              </a:rPr>
              <a:t>Sună stupid</a:t>
            </a:r>
          </a:p>
          <a:p>
            <a:pPr lvl="0" algn="ctr"/>
            <a:r>
              <a:rPr lang="sv-SE" sz="1800" dirty="0">
                <a:solidFill>
                  <a:schemeClr val="dk1"/>
                </a:solidFill>
                <a:latin typeface="Calibri"/>
                <a:ea typeface="Calibri"/>
                <a:cs typeface="Calibri"/>
                <a:sym typeface="Calibri"/>
              </a:rPr>
              <a:t>Fac greșeli îngrozitoare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p:tgtEl>
                                          <p:spTgt spid="11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5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500"/>
                                        <p:tgtEl>
                                          <p:spTgt spid="1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6" name="Picture 2">
            <a:extLst>
              <a:ext uri="{FF2B5EF4-FFF2-40B4-BE49-F238E27FC236}">
                <a16:creationId xmlns:a16="http://schemas.microsoft.com/office/drawing/2014/main" id="{45EF1E20-5DC9-4CBC-8F64-39C756E95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21" name="Google Shape;121;p5"/>
          <p:cNvSpPr txBox="1">
            <a:spLocks noGrp="1"/>
          </p:cNvSpPr>
          <p:nvPr>
            <p:ph type="title"/>
          </p:nvPr>
        </p:nvSpPr>
        <p:spPr>
          <a:xfrm>
            <a:off x="1676400" y="9826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De ce încearcă Luigi să învețe geometrie?</a:t>
            </a:r>
            <a:endParaRPr dirty="0"/>
          </a:p>
        </p:txBody>
      </p:sp>
      <p:sp>
        <p:nvSpPr>
          <p:cNvPr id="122" name="Google Shape;122;p5"/>
          <p:cNvSpPr txBox="1"/>
          <p:nvPr/>
        </p:nvSpPr>
        <p:spPr>
          <a:xfrm>
            <a:off x="905522" y="1946042"/>
            <a:ext cx="3915053"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b="0" i="0" u="none" strike="noStrike" cap="none" dirty="0">
                <a:solidFill>
                  <a:schemeClr val="dk1"/>
                </a:solidFill>
                <a:latin typeface="Calibri"/>
                <a:ea typeface="Calibri"/>
                <a:cs typeface="Calibri"/>
                <a:sym typeface="Calibri"/>
              </a:rPr>
              <a:t>Con</a:t>
            </a:r>
            <a:r>
              <a:rPr lang="ro-RO" sz="1800" dirty="0">
                <a:solidFill>
                  <a:schemeClr val="dk1"/>
                </a:solidFill>
                <a:latin typeface="Calibri"/>
                <a:ea typeface="Calibri"/>
                <a:cs typeface="Calibri"/>
                <a:sym typeface="Calibri"/>
              </a:rPr>
              <a:t>s</a:t>
            </a:r>
            <a:r>
              <a:rPr lang="sv-SE" sz="1800" b="0" i="0" u="none" strike="noStrike" cap="none" dirty="0">
                <a:solidFill>
                  <a:schemeClr val="dk1"/>
                </a:solidFill>
                <a:latin typeface="Calibri"/>
                <a:ea typeface="Calibri"/>
                <a:cs typeface="Calibri"/>
                <a:sym typeface="Calibri"/>
              </a:rPr>
              <a:t>: </a:t>
            </a:r>
            <a:endParaRPr dirty="0"/>
          </a:p>
          <a:p>
            <a:pPr marL="285750" marR="0" lvl="0" indent="-285750" algn="l" rtl="0">
              <a:spcBef>
                <a:spcPts val="0"/>
              </a:spcBef>
              <a:spcAft>
                <a:spcPts val="0"/>
              </a:spcAft>
              <a:buClr>
                <a:schemeClr val="dk1"/>
              </a:buClr>
              <a:buSzPts val="1800"/>
              <a:buFont typeface="Arial"/>
              <a:buChar char="•"/>
            </a:pPr>
            <a:r>
              <a:rPr lang="sv-SE" sz="1800" dirty="0">
                <a:solidFill>
                  <a:schemeClr val="dk1"/>
                </a:solidFill>
                <a:latin typeface="Calibri"/>
                <a:ea typeface="Calibri"/>
                <a:cs typeface="Calibri"/>
                <a:sym typeface="Calibri"/>
              </a:rPr>
              <a:t>Foarte greu, </a:t>
            </a:r>
          </a:p>
          <a:p>
            <a:pPr marL="285750" marR="0" lvl="0" indent="-285750" algn="l" rtl="0">
              <a:spcBef>
                <a:spcPts val="0"/>
              </a:spcBef>
              <a:spcAft>
                <a:spcPts val="0"/>
              </a:spcAft>
              <a:buClr>
                <a:schemeClr val="dk1"/>
              </a:buClr>
              <a:buSzPts val="1800"/>
              <a:buFont typeface="Arial"/>
              <a:buChar char="•"/>
            </a:pPr>
            <a:r>
              <a:rPr lang="sv-SE" sz="1800" dirty="0">
                <a:solidFill>
                  <a:schemeClr val="dk1"/>
                </a:solidFill>
                <a:latin typeface="Calibri"/>
                <a:ea typeface="Calibri"/>
                <a:cs typeface="Calibri"/>
                <a:sym typeface="Calibri"/>
              </a:rPr>
              <a:t>necesită mult timp</a:t>
            </a:r>
          </a:p>
          <a:p>
            <a:pPr marL="285750" marR="0" lvl="0" indent="-285750" algn="l" rtl="0">
              <a:spcBef>
                <a:spcPts val="0"/>
              </a:spcBef>
              <a:spcAft>
                <a:spcPts val="0"/>
              </a:spcAft>
              <a:buClr>
                <a:schemeClr val="dk1"/>
              </a:buClr>
              <a:buSzPts val="1800"/>
              <a:buFont typeface="Arial"/>
              <a:buChar char="•"/>
            </a:pPr>
            <a:r>
              <a:rPr lang="sv-SE" sz="1800" dirty="0">
                <a:solidFill>
                  <a:schemeClr val="dk1"/>
                </a:solidFill>
                <a:latin typeface="Calibri"/>
                <a:ea typeface="Calibri"/>
                <a:cs typeface="Calibri"/>
                <a:sym typeface="Calibri"/>
              </a:rPr>
              <a:t>Este confuz </a:t>
            </a:r>
          </a:p>
          <a:p>
            <a:pPr marL="285750" marR="0" lvl="0" indent="-285750" algn="l" rtl="0">
              <a:spcBef>
                <a:spcPts val="0"/>
              </a:spcBef>
              <a:spcAft>
                <a:spcPts val="0"/>
              </a:spcAft>
              <a:buClr>
                <a:schemeClr val="dk1"/>
              </a:buClr>
              <a:buSzPts val="1800"/>
              <a:buFont typeface="Arial"/>
              <a:buChar char="•"/>
            </a:pPr>
            <a:r>
              <a:rPr lang="sv-SE" sz="1800" dirty="0">
                <a:solidFill>
                  <a:schemeClr val="dk1"/>
                </a:solidFill>
                <a:latin typeface="Calibri"/>
                <a:ea typeface="Calibri"/>
                <a:cs typeface="Calibri"/>
                <a:sym typeface="Calibri"/>
              </a:rPr>
              <a:t>Întotdeauna apar probleme noi.</a:t>
            </a:r>
          </a:p>
          <a:p>
            <a:pPr marL="285750" marR="0" lvl="0" indent="-285750" algn="l" rtl="0">
              <a:spcBef>
                <a:spcPts val="0"/>
              </a:spcBef>
              <a:spcAft>
                <a:spcPts val="0"/>
              </a:spcAft>
              <a:buClr>
                <a:schemeClr val="dk1"/>
              </a:buClr>
              <a:buSzPts val="1800"/>
              <a:buFont typeface="Arial"/>
              <a:buChar char="•"/>
            </a:pPr>
            <a:r>
              <a:rPr lang="sv-SE" sz="1800" dirty="0">
                <a:solidFill>
                  <a:schemeClr val="dk1"/>
                </a:solidFill>
                <a:latin typeface="Calibri"/>
                <a:ea typeface="Calibri"/>
                <a:cs typeface="Calibri"/>
                <a:sym typeface="Calibri"/>
              </a:rPr>
              <a:t>Niciodată nu simt că nu sunt niciodată suficient de bună</a:t>
            </a: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sp>
        <p:nvSpPr>
          <p:cNvPr id="123" name="Google Shape;123;p5"/>
          <p:cNvSpPr txBox="1"/>
          <p:nvPr/>
        </p:nvSpPr>
        <p:spPr>
          <a:xfrm>
            <a:off x="6496975" y="1946042"/>
            <a:ext cx="304504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Pros: </a:t>
            </a:r>
            <a:endParaRPr dirty="0"/>
          </a:p>
          <a:p>
            <a:pPr marL="285750" marR="0" lvl="0" indent="-285750" algn="l" rtl="0">
              <a:spcBef>
                <a:spcPts val="0"/>
              </a:spcBef>
              <a:spcAft>
                <a:spcPts val="0"/>
              </a:spcAft>
              <a:buClr>
                <a:schemeClr val="dk1"/>
              </a:buClr>
              <a:buSzPts val="1800"/>
              <a:buFont typeface="Arial"/>
              <a:buChar char="•"/>
            </a:pPr>
            <a:r>
              <a:rPr lang="sv-SE" sz="1800" dirty="0">
                <a:solidFill>
                  <a:schemeClr val="dk1"/>
                </a:solidFill>
                <a:latin typeface="Calibri"/>
                <a:ea typeface="Calibri"/>
                <a:cs typeface="Calibri"/>
                <a:sym typeface="Calibri"/>
              </a:rPr>
              <a:t>vrea să devină tâmplar.</a:t>
            </a:r>
            <a:endParaRPr sz="1800" dirty="0">
              <a:solidFill>
                <a:schemeClr val="dk1"/>
              </a:solidFill>
              <a:latin typeface="Calibri"/>
              <a:ea typeface="Calibri"/>
              <a:cs typeface="Calibri"/>
              <a:sym typeface="Calibri"/>
            </a:endParaRPr>
          </a:p>
        </p:txBody>
      </p:sp>
      <p:sp>
        <p:nvSpPr>
          <p:cNvPr id="124" name="Google Shape;124;p5"/>
          <p:cNvSpPr txBox="1"/>
          <p:nvPr/>
        </p:nvSpPr>
        <p:spPr>
          <a:xfrm>
            <a:off x="905522" y="4254366"/>
            <a:ext cx="9643766"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Uneori există mai multe dezavantaje decât avantaje, ca în cazul lui Luigi. Cu toate acestea, avantajele sunt foarte importante, așa că, chiar dacă există mai multe neplăceri și probleme, avantajele sunt mult mai importante.</a:t>
            </a:r>
          </a:p>
          <a:p>
            <a:pPr marL="0" marR="0" lvl="0" indent="0" algn="l" rtl="0">
              <a:spcBef>
                <a:spcPts val="0"/>
              </a:spcBef>
              <a:spcAft>
                <a:spcPts val="0"/>
              </a:spcAft>
              <a:buNone/>
            </a:pPr>
            <a:endParaRPr lang="sv-SE"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*Lăsați pro și contra lui Luigi să rămână pe tablă*.</a:t>
            </a:r>
            <a:endParaRPr sz="18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4" name="Picture 2">
            <a:extLst>
              <a:ext uri="{FF2B5EF4-FFF2-40B4-BE49-F238E27FC236}">
                <a16:creationId xmlns:a16="http://schemas.microsoft.com/office/drawing/2014/main" id="{C293ACCF-8B16-47E9-9E2A-67C6ABB7D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30" name="Google Shape;130;p6"/>
          <p:cNvSpPr txBox="1">
            <a:spLocks noGrp="1"/>
          </p:cNvSpPr>
          <p:nvPr>
            <p:ph type="title"/>
          </p:nvPr>
        </p:nvSpPr>
        <p:spPr>
          <a:xfrm>
            <a:off x="838200" y="124565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9600"/>
              <a:buFont typeface="Aparajita"/>
              <a:buNone/>
            </a:pPr>
            <a:r>
              <a:rPr lang="ro-RO" sz="9600" dirty="0">
                <a:latin typeface="Calibri" panose="020F0502020204030204" pitchFamily="34" charset="0"/>
                <a:ea typeface="Aparajita"/>
                <a:cs typeface="Calibri" panose="020F0502020204030204" pitchFamily="34" charset="0"/>
                <a:sym typeface="Aparajita"/>
              </a:rPr>
              <a:t>Dar tu</a:t>
            </a:r>
            <a:r>
              <a:rPr lang="sv-SE" sz="9600" dirty="0">
                <a:latin typeface="Calibri" panose="020F0502020204030204" pitchFamily="34" charset="0"/>
                <a:ea typeface="Aparajita"/>
                <a:cs typeface="Calibri" panose="020F0502020204030204" pitchFamily="34" charset="0"/>
                <a:sym typeface="Aparajita"/>
              </a:rPr>
              <a:t>?</a:t>
            </a:r>
            <a:endParaRPr sz="9600" dirty="0">
              <a:latin typeface="Calibri" panose="020F0502020204030204" pitchFamily="34" charset="0"/>
              <a:ea typeface="Aparajita"/>
              <a:cs typeface="Calibri" panose="020F0502020204030204" pitchFamily="34" charset="0"/>
              <a:sym typeface="Aparajita"/>
            </a:endParaRPr>
          </a:p>
        </p:txBody>
      </p:sp>
      <p:sp>
        <p:nvSpPr>
          <p:cNvPr id="131" name="Google Shape;131;p6"/>
          <p:cNvSpPr txBox="1"/>
          <p:nvPr/>
        </p:nvSpPr>
        <p:spPr>
          <a:xfrm>
            <a:off x="1016000" y="2571221"/>
            <a:ext cx="10337800"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800" dirty="0">
                <a:solidFill>
                  <a:schemeClr val="dk1"/>
                </a:solidFill>
                <a:latin typeface="Calibri" panose="020F0502020204030204" pitchFamily="34" charset="0"/>
                <a:ea typeface="Aparajita"/>
                <a:cs typeface="Calibri" panose="020F0502020204030204" pitchFamily="34" charset="0"/>
                <a:sym typeface="Aparajita"/>
              </a:rPr>
              <a:t>A) Inventați ceva dificil pe care îl faceți în prezent? Ce este negativ în legătură cu acest lucru?</a:t>
            </a:r>
          </a:p>
          <a:p>
            <a:pPr marL="0" marR="0" lvl="0" indent="0" algn="l" rtl="0">
              <a:spcBef>
                <a:spcPts val="0"/>
              </a:spcBef>
              <a:spcAft>
                <a:spcPts val="0"/>
              </a:spcAft>
              <a:buNone/>
            </a:pPr>
            <a:endParaRPr lang="sv-SE" sz="2800" dirty="0">
              <a:solidFill>
                <a:schemeClr val="dk1"/>
              </a:solidFill>
              <a:latin typeface="Calibri" panose="020F0502020204030204" pitchFamily="34" charset="0"/>
              <a:ea typeface="Aparajita"/>
              <a:cs typeface="Calibri" panose="020F0502020204030204" pitchFamily="34" charset="0"/>
              <a:sym typeface="Aparajita"/>
            </a:endParaRPr>
          </a:p>
          <a:p>
            <a:pPr marL="0" marR="0" lvl="0" indent="0" algn="l" rtl="0">
              <a:spcBef>
                <a:spcPts val="0"/>
              </a:spcBef>
              <a:spcAft>
                <a:spcPts val="0"/>
              </a:spcAft>
              <a:buNone/>
            </a:pPr>
            <a:r>
              <a:rPr lang="sv-SE" sz="2800" dirty="0">
                <a:solidFill>
                  <a:schemeClr val="dk1"/>
                </a:solidFill>
                <a:latin typeface="Calibri" panose="020F0502020204030204" pitchFamily="34" charset="0"/>
                <a:ea typeface="Aparajita"/>
                <a:cs typeface="Calibri" panose="020F0502020204030204" pitchFamily="34" charset="0"/>
                <a:sym typeface="Aparajita"/>
              </a:rPr>
              <a:t>B) Cum se face că îl faci, chiar dacă are multe aspecte negative?</a:t>
            </a:r>
            <a:endParaRPr sz="2800" dirty="0">
              <a:solidFill>
                <a:schemeClr val="dk1"/>
              </a:solidFill>
              <a:latin typeface="Aparajita"/>
              <a:ea typeface="Aparajita"/>
              <a:cs typeface="Aparajita"/>
              <a:sym typeface="Aparajita"/>
            </a:endParaRPr>
          </a:p>
          <a:p>
            <a:pPr marL="0" marR="0" lvl="0" indent="0" algn="l" rtl="0">
              <a:spcBef>
                <a:spcPts val="0"/>
              </a:spcBef>
              <a:spcAft>
                <a:spcPts val="0"/>
              </a:spcAft>
              <a:buNone/>
            </a:pPr>
            <a:endParaRPr sz="2800" dirty="0">
              <a:solidFill>
                <a:schemeClr val="dk1"/>
              </a:solidFill>
              <a:latin typeface="Aparajita"/>
              <a:ea typeface="Aparajita"/>
              <a:cs typeface="Aparajita"/>
              <a:sym typeface="Aparajit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4" name="Picture 2">
            <a:extLst>
              <a:ext uri="{FF2B5EF4-FFF2-40B4-BE49-F238E27FC236}">
                <a16:creationId xmlns:a16="http://schemas.microsoft.com/office/drawing/2014/main" id="{18BFBB93-EED1-4F22-A53E-DC86EBEEE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37" name="Google Shape;137;p7"/>
          <p:cNvSpPr txBox="1">
            <a:spLocks noGrp="1"/>
          </p:cNvSpPr>
          <p:nvPr>
            <p:ph type="title"/>
          </p:nvPr>
        </p:nvSpPr>
        <p:spPr>
          <a:xfrm>
            <a:off x="838200" y="1736724"/>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7200"/>
              <a:buFont typeface="Aparajita"/>
              <a:buNone/>
            </a:pPr>
            <a:r>
              <a:rPr lang="it-IT" sz="7200" dirty="0">
                <a:latin typeface="Calibri" panose="020F0502020204030204" pitchFamily="34" charset="0"/>
                <a:ea typeface="Aparajita"/>
                <a:cs typeface="Calibri" panose="020F0502020204030204" pitchFamily="34" charset="0"/>
                <a:sym typeface="Aparajita"/>
              </a:rPr>
              <a:t>Bariere actuale, recente sau posibile</a:t>
            </a:r>
          </a:p>
        </p:txBody>
      </p:sp>
      <p:sp>
        <p:nvSpPr>
          <p:cNvPr id="138" name="Google Shape;138;p7"/>
          <p:cNvSpPr txBox="1"/>
          <p:nvPr/>
        </p:nvSpPr>
        <p:spPr>
          <a:xfrm>
            <a:off x="712269" y="3590223"/>
            <a:ext cx="11126700" cy="286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Adesea ne înecăm în părțile negative ale lucrurilor, oamenii de știință cred că acest lucru se datorează faptului că până și micile erori ne-ar fi putut ucide cu mult timp în urmă. Cu toate acestea, în zilele noastre, barierele de zi cu zi pe care le întâlnim, cum ar fi Anna încercând să vorbească despre viitoarea ei vacanță într-o spaniolă corectă din punct de vedere gramatical, nu se termină în mod normal cu noi mâncați de lei. De multe ori, mai ales în învățare, uităm de părțile pozitive cu privire la motivele pentru care facem de fapt lucrurile pe care le facem, cum ar fi cine vrem să fim, ce vrem să știm, ce ne dorim să putem face etc. Sarcina finală și esențială a acestui exercițiu inițial este să vă gândiți la o problemă sau la o barieră cu care vă confruntați, cu care v-ați confruntat recent sau cu care vă veți confrunta și să găsiți motive, "argumente pro" de ce trebuie să o faceți. Gândiți-vă la exemplele Annei și ale lui Luigi dacă aveți nevoie de inspirație. *Brainstorming cu elevii și dați exemple comune dacă au probleme.*Promovați discuția</a:t>
            </a:r>
            <a:endParaRPr sz="18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4" name="Picture 2">
            <a:extLst>
              <a:ext uri="{FF2B5EF4-FFF2-40B4-BE49-F238E27FC236}">
                <a16:creationId xmlns:a16="http://schemas.microsoft.com/office/drawing/2014/main" id="{32821498-5E45-4C7B-9840-DF4972071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44" name="Google Shape;144;p8"/>
          <p:cNvSpPr txBox="1">
            <a:spLocks noGrp="1"/>
          </p:cNvSpPr>
          <p:nvPr>
            <p:ph type="title"/>
          </p:nvPr>
        </p:nvSpPr>
        <p:spPr>
          <a:xfrm>
            <a:off x="838200" y="134725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Part</a:t>
            </a:r>
            <a:r>
              <a:rPr lang="ro-RO" dirty="0"/>
              <a:t>ea</a:t>
            </a:r>
            <a:r>
              <a:rPr lang="sv-SE" dirty="0"/>
              <a:t> 2: Succesul imaginativ</a:t>
            </a:r>
            <a:endParaRPr dirty="0"/>
          </a:p>
        </p:txBody>
      </p:sp>
      <p:sp>
        <p:nvSpPr>
          <p:cNvPr id="145" name="Google Shape;145;p8"/>
          <p:cNvSpPr txBox="1"/>
          <p:nvPr/>
        </p:nvSpPr>
        <p:spPr>
          <a:xfrm>
            <a:off x="838200" y="3052278"/>
            <a:ext cx="10751419"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Motivația de a aborda sarcini dificile sau înfricoșătoare în procesul de învățare nu este ușor de stăpânit, deoarece adesea ajungem să ne gândim la posibilitatea de a eșua. Concentrându-ne pe cele mai rele cazuri, probleme sau consecințe negative, uităm adesea de posibilitatea succeselor, a câștigurilor și a aspectelor pozitive. În această sarcină, vom încerca să ne imaginăm consecințe pozitive pe termen lung. Nu spunem că ar trebui să uitați aspectele negative sau grijile, ci mai degrabă că nu ar trebui să uitați posibilele rezultate pozitive în timp ce sunteți preocupați de griji.</a:t>
            </a:r>
            <a:endParaRPr sz="18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C0637CE31FEFB459A70E1D5BD29BF40" ma:contentTypeVersion="14" ma:contentTypeDescription="Skapa ett nytt dokument." ma:contentTypeScope="" ma:versionID="c4b4834c1313818b5a73328f1c7b351c">
  <xsd:schema xmlns:xsd="http://www.w3.org/2001/XMLSchema" xmlns:xs="http://www.w3.org/2001/XMLSchema" xmlns:p="http://schemas.microsoft.com/office/2006/metadata/properties" xmlns:ns3="b284c4f3-908f-437e-bd2d-6c18a0e66f77" xmlns:ns4="49611a1b-f40f-4497-8c41-8556522434f9" targetNamespace="http://schemas.microsoft.com/office/2006/metadata/properties" ma:root="true" ma:fieldsID="47b206ed68714d4537a1d91b844b5e78" ns3:_="" ns4:_="">
    <xsd:import namespace="b284c4f3-908f-437e-bd2d-6c18a0e66f77"/>
    <xsd:import namespace="49611a1b-f40f-4497-8c41-8556522434f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4c4f3-908f-437e-bd2d-6c18a0e66f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611a1b-f40f-4497-8c41-8556522434f9"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SharingHintHash" ma:index="20"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BC8204-3F33-4F8B-B716-0CB34677C67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284c4f3-908f-437e-bd2d-6c18a0e66f77"/>
    <ds:schemaRef ds:uri="http://purl.org/dc/terms/"/>
    <ds:schemaRef ds:uri="http://schemas.openxmlformats.org/package/2006/metadata/core-properties"/>
    <ds:schemaRef ds:uri="49611a1b-f40f-4497-8c41-8556522434f9"/>
    <ds:schemaRef ds:uri="http://www.w3.org/XML/1998/namespace"/>
    <ds:schemaRef ds:uri="http://purl.org/dc/dcmitype/"/>
  </ds:schemaRefs>
</ds:datastoreItem>
</file>

<file path=customXml/itemProps2.xml><?xml version="1.0" encoding="utf-8"?>
<ds:datastoreItem xmlns:ds="http://schemas.openxmlformats.org/officeDocument/2006/customXml" ds:itemID="{053C209B-3BAC-47C5-88C1-3FF826119FDA}">
  <ds:schemaRefs>
    <ds:schemaRef ds:uri="http://schemas.microsoft.com/sharepoint/v3/contenttype/forms"/>
  </ds:schemaRefs>
</ds:datastoreItem>
</file>

<file path=customXml/itemProps3.xml><?xml version="1.0" encoding="utf-8"?>
<ds:datastoreItem xmlns:ds="http://schemas.openxmlformats.org/officeDocument/2006/customXml" ds:itemID="{D48591E3-B878-48D4-A007-458932CBAE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4c4f3-908f-437e-bd2d-6c18a0e66f77"/>
    <ds:schemaRef ds:uri="49611a1b-f40f-4497-8c41-855652243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271</TotalTime>
  <Words>4005</Words>
  <Application>Microsoft Office PowerPoint</Application>
  <PresentationFormat>Widescreen</PresentationFormat>
  <Paragraphs>175</Paragraphs>
  <Slides>25</Slides>
  <Notes>25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vt:i4>
      </vt:variant>
    </vt:vector>
  </HeadingPairs>
  <TitlesOfParts>
    <vt:vector size="29" baseType="lpstr">
      <vt:lpstr>Aparajita</vt:lpstr>
      <vt:lpstr>Arial</vt:lpstr>
      <vt:lpstr>Calibri</vt:lpstr>
      <vt:lpstr>Office-tema</vt:lpstr>
      <vt:lpstr>Presentazione standard di PowerPoint</vt:lpstr>
      <vt:lpstr>De ce?</vt:lpstr>
      <vt:lpstr>De ce vrea Ana să învețe spaniolă?</vt:lpstr>
      <vt:lpstr>Presentazione standard di PowerPoint</vt:lpstr>
      <vt:lpstr>Presentazione standard di PowerPoint</vt:lpstr>
      <vt:lpstr>De ce încearcă Luigi să învețe geometrie?</vt:lpstr>
      <vt:lpstr>Dar tu?</vt:lpstr>
      <vt:lpstr>Bariere actuale, recente sau posibile</vt:lpstr>
      <vt:lpstr>Partea 2: Succesul imaginativ</vt:lpstr>
      <vt:lpstr>Ana și spaniola ei</vt:lpstr>
      <vt:lpstr>Acuma încearcă și tu</vt:lpstr>
      <vt:lpstr>Partea 3: Frica răsturnantă (Flipping fears)</vt:lpstr>
      <vt:lpstr>Ana</vt:lpstr>
      <vt:lpstr>Luigi</vt:lpstr>
      <vt:lpstr>Acuma încercați și voi</vt:lpstr>
      <vt:lpstr>Cum să punem totul cap la cap</vt:lpstr>
      <vt:lpstr>Partea 2 – Să nu vă simțiți copleșit și să rezolvați probleme?</vt:lpstr>
      <vt:lpstr> Rezolvarea problemelor în patru etape  </vt:lpstr>
      <vt:lpstr>A) Identificarea problemei</vt:lpstr>
      <vt:lpstr>B) Brainstorming de soluții posibile!</vt:lpstr>
      <vt:lpstr>C) Evaluarea pro/contra</vt:lpstr>
      <vt:lpstr>D) Faceți-o! + evaluare</vt:lpstr>
      <vt:lpstr>Rândul vostru!</vt:lpstr>
      <vt:lpstr>Regula celor 15 minute, sfârșitul tuturor amânărilor</vt:lpstr>
      <vt:lpstr>Concluzii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dc:title>
  <dc:creator>Matthis Andreasson</dc:creator>
  <cp:lastModifiedBy>Vanessa Cascio</cp:lastModifiedBy>
  <cp:revision>16</cp:revision>
  <dcterms:created xsi:type="dcterms:W3CDTF">2021-03-20T10:29:34Z</dcterms:created>
  <dcterms:modified xsi:type="dcterms:W3CDTF">2022-08-05T11:21:24Z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0x0101003C0637CE31FEFB459A70E1D5BD29BF40</vt:lpwstr>
  </property>
</Properties>
</file>