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0"/>
  </p:notesMasterIdLst>
  <p:sldIdLst>
    <p:sldId id="280"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njD9U9vCEj9z77hwhchBiUMxG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initials="A" lastIdx="1" clrIdx="0">
    <p:extLst>
      <p:ext uri="{19B8F6BF-5375-455C-9EA6-DF929625EA0E}">
        <p15:presenceInfo xmlns:p15="http://schemas.microsoft.com/office/powerpoint/2012/main" userId="An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1" autoAdjust="0"/>
  </p:normalViewPr>
  <p:slideViewPr>
    <p:cSldViewPr snapToGrid="0">
      <p:cViewPr varScale="1">
        <p:scale>
          <a:sx n="81" d="100"/>
          <a:sy n="81" d="100"/>
        </p:scale>
        <p:origin x="9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04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0"/>
              <a:t>Celem ogólnym jest skłonienie uczniów do pozytywnego wyobrażenia sobie pożądanych konsekwencji pokonania bariery, a tym samym zwiększenie ich motywacji do działania.</a:t>
            </a:r>
          </a:p>
          <a:p>
            <a:pPr marL="0" lvl="0" indent="0" algn="l" rtl="0">
              <a:spcBef>
                <a:spcPts val="0"/>
              </a:spcBef>
              <a:spcAft>
                <a:spcPts val="0"/>
              </a:spcAft>
              <a:buNone/>
            </a:pPr>
            <a:endParaRPr dirty="0"/>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0"/>
              <a:t>Celem ogólnym jest stworzenie motywującego obrazu stanu pożądanego i drogi do niego, danie uczestnikom ideału, do którego będą dążyć, oraz konsekwencji, o których będą pamiętać, gdy zabraknie im motywacji. Zakończ zadanie A przed prezentacją zadania B.</a:t>
            </a:r>
          </a:p>
          <a:p>
            <a:pPr marL="0" lvl="0" indent="0" algn="l" rtl="0">
              <a:spcBef>
                <a:spcPts val="0"/>
              </a:spcBef>
              <a:spcAft>
                <a:spcPts val="0"/>
              </a:spcAft>
              <a:buNone/>
            </a:pPr>
            <a:endParaRPr lang="pl-PL" dirty="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0"/>
              <a:t>Celem nadrzędnym jest uświadomienie słuchaczom, że bariery i negatywne emocje często pojawiają się, ponieważ przeszkadzają w czymś, co jest ważne</a:t>
            </a:r>
            <a:r>
              <a:rPr lang="sv-SE" dirty="0"/>
              <a:t>. </a:t>
            </a:r>
            <a:r>
              <a:rPr lang="pl-PL" dirty="0"/>
              <a:t>Annie przeszkadza wszystko, o czym mowa na slajdzie 2, co jest uwarunkowane tym, że zależy jej na tym, by jej hiszpański brzmiał lepiej. Po uświadomieniu sobie tego faktu, Anna może skupić się bardziej na tym, co jest ważne, np. na nauce hiszpańskiego, niż na tym, co jest ważne, a nie na tym, co jest ważne. Anna z pewnością będzie się lepiej uczyć, jeśli skupi się na pozytywnym celu, jakim jest nauka, a nie na negatywnym, jakim jest niepopełnianie błędów.</a:t>
            </a:r>
            <a:endParaRPr dirty="0"/>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l-PL" dirty="0"/>
              <a:t>Jeśli uczestnicy mają trudności, przedstaw im następujący styl zdania do dokończenia: "Geometria jest skomplikowana i stanowi problem dla Luigiego, ponieważ zależy mu na XXX".</a:t>
            </a:r>
          </a:p>
          <a:p>
            <a:pPr marL="0" lvl="0" indent="0" algn="l" rtl="0">
              <a:spcBef>
                <a:spcPts val="0"/>
              </a:spcBef>
              <a:spcAft>
                <a:spcPts val="0"/>
              </a:spcAft>
              <a:buNone/>
            </a:pPr>
            <a:r>
              <a:rPr lang="pl-PL" dirty="0"/>
              <a:t>"Ciągłe nowe zagadnienia z geometrii są problemem dla Luigiego, ponieważ zależy mu na XXX</a:t>
            </a:r>
            <a:endParaRPr dirty="0"/>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0"/>
              <a:t>Jeśli nie podadzą własnych przykładów, spróbuj sprawić, by przypomnieli sobie coś trudnego i ważnego?</a:t>
            </a:r>
          </a:p>
          <a:p>
            <a:pPr marL="0" lvl="0" indent="0" algn="l" rtl="0">
              <a:spcBef>
                <a:spcPts val="0"/>
              </a:spcBef>
              <a:spcAft>
                <a:spcPts val="0"/>
              </a:spcAft>
              <a:buNone/>
            </a:pPr>
            <a:endParaRPr dirty="0"/>
          </a:p>
        </p:txBody>
      </p:sp>
      <p:sp>
        <p:nvSpPr>
          <p:cNvPr id="182" name="Google Shape;1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0"/>
              <a:t>Dziś poświęcimy trochę czasu na omówienie kwestii pokonywania barier i rozwiązywania problemów. Bariery i problemy są często trudne, irytujące i męczące do pokonania. Zadania, które są trudne, irytujące i męczące, są naturalnie czymś, czego mamy tendencję do unikania, ale czasami nadal je wykonujemy, co jest dziwne. Powodem, dla którego je wykonujemy, jest to, że istnieje jakieś "dlaczego".</a:t>
            </a: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pl-PL" dirty="0"/>
          </a:p>
          <a:p>
            <a:pPr marL="0" lvl="0" indent="0" algn="l" rtl="0">
              <a:spcBef>
                <a:spcPts val="0"/>
              </a:spcBef>
              <a:spcAft>
                <a:spcPts val="0"/>
              </a:spcAft>
              <a:buNone/>
            </a:pPr>
            <a:endParaRPr dirty="0"/>
          </a:p>
        </p:txBody>
      </p:sp>
      <p:sp>
        <p:nvSpPr>
          <p:cNvPr id="216" name="Google Shape;2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pl-PL" dirty="0"/>
          </a:p>
          <a:p>
            <a:pPr marL="0" lvl="0" indent="0" algn="l" rtl="0">
              <a:spcBef>
                <a:spcPts val="0"/>
              </a:spcBef>
              <a:spcAft>
                <a:spcPts val="0"/>
              </a:spcAft>
              <a:buNone/>
            </a:pPr>
            <a:endParaRPr dirty="0"/>
          </a:p>
        </p:txBody>
      </p:sp>
      <p:sp>
        <p:nvSpPr>
          <p:cNvPr id="223" name="Google Shape;2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e26b615b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e26b615b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ce26b615b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0"/>
              <a:t>Anna nie znosi gramatyki, wymowa jest dla niej beznadziejna i czuje się zawstydzona, myśląc o tym, jak jej hiszpański brzmi dla innych. W każdej chwili może zrezygnować z kursu i nie jest od niego zależna ekonomicznie. Dlaczego to robi, dlaczego stara się uczyć hiszpańskiego, nawet jeśli jest to dla niej bardzo trudne? (pytanie retoryczne). Widać, że jest to coś, co postrzega negatywnie. Ale musi być jakiś powód, dla którego to kontynuuje... Czasami tak bardzo skupiamy się na negatywnych rzeczach, że zapominamy, dlaczego w ogóle to robimy. Dziś, na przykładzie Anny, zastanowimy się nad tym, jak wyjść z takiej sytuacji.</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0"/>
              <a:t>Anna zadaje sobie pytanie: dlaczego właściwie to robię? *ZADAJ uczniom pytanie: Jak myślicie, dlaczego wciąż stara się uczyć hiszpańskiego? Zapisz odpowiedzi</a:t>
            </a: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0"/>
              <a:t>Anna poświęciła trochę czasu na zastanowienie się, dlaczego chce się uczyć hiszpańskiego. Mimo że wszystkie trudności pozostały, znalazła tyle powodów do nauki hiszpańskiego, że przeważyły one nad negatywami. Nawet jeśli nauka hiszpańskiego będzie bardzo trudna, będzie to dla niej również bardzo pozytywne i ważne. *Niech ta sprawa zostanie na tablicy!</a:t>
            </a: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lphaUcParenR"/>
            </a:pPr>
            <a:r>
              <a:rPr lang="pl-PL" dirty="0"/>
              <a:t>Przykład dla edukatorów! Zaprezentuj uczestnikom coś, najlepiej motywującego, co sam robisz lub robiłeś w swoim życiu, tak jak na slajdzie powyżej. Następnie poproś uczniów, aby zrobili to samo, przypominając im, że niektóre przyjemne zajęcia, takie jak sport, mogą być naprawdę trudne, ale tak zabawne, że zapominamy o ich negatywnych aspektach.</a:t>
            </a:r>
          </a:p>
          <a:p>
            <a:pPr marL="228600" marR="0" lvl="0" indent="-228600" algn="l" rtl="0">
              <a:lnSpc>
                <a:spcPct val="100000"/>
              </a:lnSpc>
              <a:spcBef>
                <a:spcPts val="0"/>
              </a:spcBef>
              <a:spcAft>
                <a:spcPts val="0"/>
              </a:spcAft>
              <a:buClr>
                <a:schemeClr val="dk1"/>
              </a:buClr>
              <a:buSzPts val="1200"/>
              <a:buFont typeface="Calibri"/>
              <a:buAutoNum type="alphaUcParenR"/>
            </a:pPr>
            <a:r>
              <a:rPr lang="pl-PL" dirty="0"/>
              <a:t>Edukatorzy - powiedz uczestnikom, dlaczego robiłeś/robiłaś coś, co było trudne, a następnie pozwól im się nad tym zastanowić. Niech przeprowadzą burzę mózgów na temat "plusów" wykonywania czynności, z którą mają problemy, a jeśli uczeń ma trudności, zaproponuj mu powody, dla których może to robić, i sprawdź, czy to zrozumie.</a:t>
            </a:r>
            <a:endParaRPr lang="en-US"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20"/>
        <p:cNvGrpSpPr/>
        <p:nvPr/>
      </p:nvGrpSpPr>
      <p:grpSpPr>
        <a:xfrm>
          <a:off x="0" y="0"/>
          <a:ext cx="0" cy="0"/>
          <a:chOff x="0" y="0"/>
          <a:chExt cx="0" cy="0"/>
        </a:xfrm>
      </p:grpSpPr>
      <p:sp>
        <p:nvSpPr>
          <p:cNvPr id="21" name="Google Shape;21;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E5AD-BE1D-4D69-9DDC-331164D8C07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5EA78C5-373D-4F0D-829B-490BBC049246}"/>
              </a:ext>
            </a:extLst>
          </p:cNvPr>
          <p:cNvSpPr>
            <a:spLocks noGrp="1"/>
          </p:cNvSpPr>
          <p:nvPr>
            <p:ph type="subTitle" idx="1"/>
          </p:nvPr>
        </p:nvSpPr>
        <p:spPr/>
        <p:txBody>
          <a:bodyPr/>
          <a:lstStyle/>
          <a:p>
            <a:endParaRPr lang="en-GB"/>
          </a:p>
        </p:txBody>
      </p:sp>
      <p:pic>
        <p:nvPicPr>
          <p:cNvPr id="6" name="Immagine 5">
            <a:extLst>
              <a:ext uri="{FF2B5EF4-FFF2-40B4-BE49-F238E27FC236}">
                <a16:creationId xmlns:a16="http://schemas.microsoft.com/office/drawing/2014/main" id="{F0FBA162-F05E-C493-C953-49AC4AF2A61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319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4" name="Picture 2">
            <a:extLst>
              <a:ext uri="{FF2B5EF4-FFF2-40B4-BE49-F238E27FC236}">
                <a16:creationId xmlns:a16="http://schemas.microsoft.com/office/drawing/2014/main" id="{B1F68ED8-882C-43BD-B38A-9914898BF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1" name="Google Shape;151;p9"/>
          <p:cNvSpPr txBox="1">
            <a:spLocks noGrp="1"/>
          </p:cNvSpPr>
          <p:nvPr>
            <p:ph type="title"/>
          </p:nvPr>
        </p:nvSpPr>
        <p:spPr>
          <a:xfrm>
            <a:off x="838200" y="9752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Anna i jej hiszpański</a:t>
            </a:r>
            <a:endParaRPr dirty="0"/>
          </a:p>
        </p:txBody>
      </p:sp>
      <p:sp>
        <p:nvSpPr>
          <p:cNvPr id="152" name="Google Shape;152;p9"/>
          <p:cNvSpPr txBox="1"/>
          <p:nvPr/>
        </p:nvSpPr>
        <p:spPr>
          <a:xfrm>
            <a:off x="1065300" y="2130711"/>
            <a:ext cx="10288500" cy="415494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pl-PL" sz="1600" dirty="0">
                <a:solidFill>
                  <a:schemeClr val="dk1"/>
                </a:solidFill>
                <a:latin typeface="Calibri"/>
                <a:ea typeface="Calibri"/>
                <a:cs typeface="Calibri"/>
                <a:sym typeface="Calibri"/>
              </a:rPr>
              <a:t>Wracając do Anny, przed lekcją hiszpańskiego, jej umysł wędruje do obrazów, w których strasznie się wstydzi, tak jak w szkole średniej, kiedy przypadkowo powiedziała na lekcji hiszpańskiego, że jest koniem i wszyscy się śmiali. </a:t>
            </a:r>
            <a:r>
              <a:rPr lang="sv-SE" sz="1600" dirty="0">
                <a:solidFill>
                  <a:schemeClr val="dk1"/>
                </a:solidFill>
                <a:latin typeface="Calibri"/>
                <a:ea typeface="Calibri"/>
                <a:cs typeface="Calibri"/>
                <a:sym typeface="Calibri"/>
              </a:rPr>
              <a:t> </a:t>
            </a:r>
            <a:endParaRPr lang="pl-PL" sz="16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rgbClr val="7030A0"/>
              </a:buClr>
              <a:buSzPts val="1800"/>
              <a:buFont typeface="Arial"/>
              <a:buChar char="•"/>
            </a:pPr>
            <a:r>
              <a:rPr lang="pl-PL" sz="1600" dirty="0">
                <a:solidFill>
                  <a:srgbClr val="7030A0"/>
                </a:solidFill>
                <a:latin typeface="Calibri"/>
                <a:ea typeface="Calibri"/>
                <a:cs typeface="Calibri"/>
                <a:sym typeface="Calibri"/>
              </a:rPr>
              <a:t>ZAPYTAJ uczestników: </a:t>
            </a:r>
            <a:r>
              <a:rPr lang="pl-PL" sz="1600" dirty="0">
                <a:solidFill>
                  <a:schemeClr val="tx1"/>
                </a:solidFill>
                <a:latin typeface="Calibri"/>
                <a:ea typeface="Calibri"/>
                <a:cs typeface="Calibri"/>
                <a:sym typeface="Calibri"/>
              </a:rPr>
              <a:t>Jak myślicie, ile razy ten obraz przeszedł jej przez głowę? ...Prawdopodobnie niezliczoną ilość. </a:t>
            </a:r>
          </a:p>
          <a:p>
            <a:pPr marL="285750" marR="0" lvl="0" indent="-285750" algn="l" rtl="0">
              <a:lnSpc>
                <a:spcPct val="150000"/>
              </a:lnSpc>
              <a:spcBef>
                <a:spcPts val="0"/>
              </a:spcBef>
              <a:spcAft>
                <a:spcPts val="0"/>
              </a:spcAft>
              <a:buClr>
                <a:srgbClr val="7030A0"/>
              </a:buClr>
              <a:buSzPts val="1800"/>
              <a:buFont typeface="Arial"/>
              <a:buChar char="•"/>
            </a:pPr>
            <a:r>
              <a:rPr lang="pl-PL" sz="1600" dirty="0">
                <a:solidFill>
                  <a:srgbClr val="7030A0"/>
                </a:solidFill>
                <a:latin typeface="Calibri"/>
                <a:ea typeface="Calibri"/>
                <a:cs typeface="Calibri"/>
                <a:sym typeface="Calibri"/>
              </a:rPr>
              <a:t>ZAPYTAJ uczestników: </a:t>
            </a:r>
            <a:r>
              <a:rPr lang="pl-PL" sz="1600" dirty="0">
                <a:solidFill>
                  <a:schemeClr val="tx1"/>
                </a:solidFill>
                <a:latin typeface="Calibri"/>
                <a:ea typeface="Calibri"/>
                <a:cs typeface="Calibri"/>
                <a:sym typeface="Calibri"/>
              </a:rPr>
              <a:t>Jak myślicie, jak bardzo będzie zmotywowana na zajęciach z hiszpańskiego, jeśli tylko o tym będzie myśleć? </a:t>
            </a:r>
            <a:endParaRPr sz="1600" dirty="0">
              <a:solidFill>
                <a:schemeClr val="dk1"/>
              </a:solidFill>
              <a:latin typeface="Calibri"/>
              <a:ea typeface="Calibri"/>
              <a:cs typeface="Calibri"/>
              <a:sym typeface="Calibri"/>
            </a:endParaRPr>
          </a:p>
          <a:p>
            <a:pPr marR="0" lvl="0" algn="l" rtl="0">
              <a:lnSpc>
                <a:spcPct val="150000"/>
              </a:lnSpc>
              <a:spcBef>
                <a:spcPts val="0"/>
              </a:spcBef>
              <a:spcAft>
                <a:spcPts val="0"/>
              </a:spcAft>
              <a:buClr>
                <a:schemeClr val="dk1"/>
              </a:buClr>
              <a:buSzPts val="1800"/>
            </a:pPr>
            <a:r>
              <a:rPr lang="pl-PL" sz="1600" dirty="0">
                <a:solidFill>
                  <a:schemeClr val="dk1"/>
                </a:solidFill>
                <a:latin typeface="Calibri"/>
                <a:ea typeface="Calibri"/>
                <a:cs typeface="Calibri"/>
                <a:sym typeface="Calibri"/>
              </a:rPr>
              <a:t>Anna musi jednak przeciwstawić temu obrazowi to, co chce osiągnąć, co zyska, jeśli opanuje język hiszpański. Wracając do swoich "za" i "przeciw" (zapisanych na tablicy) na stronie 4, w jaki sposób 	Anna mogłaby wyobrazić sobie pozytywne rezultaty, być może wyobrażając sobie siebie 	zamawiającą </a:t>
            </a:r>
            <a:r>
              <a:rPr lang="pl-PL" sz="1600" dirty="0" err="1">
                <a:solidFill>
                  <a:schemeClr val="dk1"/>
                </a:solidFill>
                <a:latin typeface="Calibri"/>
                <a:ea typeface="Calibri"/>
                <a:cs typeface="Calibri"/>
                <a:sym typeface="Calibri"/>
              </a:rPr>
              <a:t>Paellę</a:t>
            </a:r>
            <a:r>
              <a:rPr lang="pl-PL" sz="1600" dirty="0">
                <a:solidFill>
                  <a:schemeClr val="dk1"/>
                </a:solidFill>
                <a:latin typeface="Calibri"/>
                <a:ea typeface="Calibri"/>
                <a:cs typeface="Calibri"/>
                <a:sym typeface="Calibri"/>
              </a:rPr>
              <a:t> </a:t>
            </a:r>
            <a:r>
              <a:rPr lang="pl-PL" sz="1600" dirty="0" err="1">
                <a:solidFill>
                  <a:schemeClr val="dk1"/>
                </a:solidFill>
                <a:latin typeface="Calibri"/>
                <a:ea typeface="Calibri"/>
                <a:cs typeface="Calibri"/>
                <a:sym typeface="Calibri"/>
              </a:rPr>
              <a:t>valenciana</a:t>
            </a:r>
            <a:r>
              <a:rPr lang="pl-PL" sz="1600" dirty="0">
                <a:solidFill>
                  <a:schemeClr val="dk1"/>
                </a:solidFill>
                <a:latin typeface="Calibri"/>
                <a:ea typeface="Calibri"/>
                <a:cs typeface="Calibri"/>
                <a:sym typeface="Calibri"/>
              </a:rPr>
              <a:t> z </a:t>
            </a:r>
            <a:r>
              <a:rPr lang="pl-PL" sz="1600" dirty="0" err="1">
                <a:solidFill>
                  <a:schemeClr val="dk1"/>
                </a:solidFill>
                <a:latin typeface="Calibri"/>
                <a:ea typeface="Calibri"/>
                <a:cs typeface="Calibri"/>
                <a:sym typeface="Calibri"/>
              </a:rPr>
              <a:t>Ribera</a:t>
            </a:r>
            <a:r>
              <a:rPr lang="pl-PL" sz="1600" dirty="0">
                <a:solidFill>
                  <a:schemeClr val="dk1"/>
                </a:solidFill>
                <a:latin typeface="Calibri"/>
                <a:ea typeface="Calibri"/>
                <a:cs typeface="Calibri"/>
                <a:sym typeface="Calibri"/>
              </a:rPr>
              <a:t> del </a:t>
            </a:r>
            <a:r>
              <a:rPr lang="pl-PL" sz="1600" dirty="0" err="1">
                <a:solidFill>
                  <a:schemeClr val="dk1"/>
                </a:solidFill>
                <a:latin typeface="Calibri"/>
                <a:ea typeface="Calibri"/>
                <a:cs typeface="Calibri"/>
                <a:sym typeface="Calibri"/>
              </a:rPr>
              <a:t>duero</a:t>
            </a:r>
            <a:r>
              <a:rPr lang="pl-PL" sz="1600" dirty="0">
                <a:solidFill>
                  <a:schemeClr val="dk1"/>
                </a:solidFill>
                <a:latin typeface="Calibri"/>
                <a:ea typeface="Calibri"/>
                <a:cs typeface="Calibri"/>
                <a:sym typeface="Calibri"/>
              </a:rPr>
              <a:t> na jakiejś Hacjendzie z hiszpańskimi przyjaciółmi.</a:t>
            </a:r>
          </a:p>
          <a:p>
            <a:pPr marL="285750" marR="0" lvl="0" indent="-285750" algn="l" rtl="0">
              <a:lnSpc>
                <a:spcPct val="150000"/>
              </a:lnSpc>
              <a:spcBef>
                <a:spcPts val="0"/>
              </a:spcBef>
              <a:spcAft>
                <a:spcPts val="0"/>
              </a:spcAft>
              <a:buClr>
                <a:srgbClr val="7030A0"/>
              </a:buClr>
              <a:buSzPts val="1800"/>
              <a:buFont typeface="Arial"/>
              <a:buChar char="•"/>
            </a:pPr>
            <a:r>
              <a:rPr lang="pl-PL" sz="1600" dirty="0">
                <a:solidFill>
                  <a:srgbClr val="7030A0"/>
                </a:solidFill>
                <a:latin typeface="Calibri"/>
                <a:ea typeface="Calibri"/>
                <a:cs typeface="Calibri"/>
                <a:sym typeface="Calibri"/>
              </a:rPr>
              <a:t>ZAPYTAJ uczestników: </a:t>
            </a:r>
            <a:r>
              <a:rPr lang="pl-PL" sz="1600" dirty="0">
                <a:solidFill>
                  <a:schemeClr val="tx1"/>
                </a:solidFill>
                <a:latin typeface="Calibri"/>
                <a:ea typeface="Calibri"/>
                <a:cs typeface="Calibri"/>
                <a:sym typeface="Calibri"/>
              </a:rPr>
              <a:t>Patrząc na „zalety" Anny, jak wyobraża sobie, że może odnieść sukces? </a:t>
            </a:r>
          </a:p>
          <a:p>
            <a:pPr marL="285750" marR="0" lvl="0" indent="-285750" algn="l" rtl="0">
              <a:lnSpc>
                <a:spcPct val="150000"/>
              </a:lnSpc>
              <a:spcBef>
                <a:spcPts val="0"/>
              </a:spcBef>
              <a:spcAft>
                <a:spcPts val="0"/>
              </a:spcAft>
              <a:buClr>
                <a:srgbClr val="7030A0"/>
              </a:buClr>
              <a:buSzPts val="1800"/>
              <a:buFont typeface="Arial"/>
              <a:buChar char="•"/>
            </a:pPr>
            <a:r>
              <a:rPr lang="pl-PL" sz="1600" dirty="0">
                <a:solidFill>
                  <a:schemeClr val="tx1"/>
                </a:solidFill>
                <a:latin typeface="Calibri"/>
                <a:ea typeface="Calibri"/>
                <a:cs typeface="Calibri"/>
                <a:sym typeface="Calibri"/>
              </a:rPr>
              <a:t>ZAPYTAJ uczestników: A co z Luigim?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4" name="Picture 2">
            <a:extLst>
              <a:ext uri="{FF2B5EF4-FFF2-40B4-BE49-F238E27FC236}">
                <a16:creationId xmlns:a16="http://schemas.microsoft.com/office/drawing/2014/main" id="{52B304B7-0B02-4255-B84D-134E94387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8" name="Google Shape;158;p10"/>
          <p:cNvSpPr txBox="1">
            <a:spLocks noGrp="1"/>
          </p:cNvSpPr>
          <p:nvPr>
            <p:ph type="title"/>
          </p:nvPr>
        </p:nvSpPr>
        <p:spPr>
          <a:xfrm>
            <a:off x="838200" y="156739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Teraz Ty możesz spróbować</a:t>
            </a:r>
            <a:endParaRPr dirty="0"/>
          </a:p>
        </p:txBody>
      </p:sp>
      <p:sp>
        <p:nvSpPr>
          <p:cNvPr id="159" name="Google Shape;159;p10"/>
          <p:cNvSpPr txBox="1"/>
          <p:nvPr/>
        </p:nvSpPr>
        <p:spPr>
          <a:xfrm>
            <a:off x="838200" y="2656897"/>
            <a:ext cx="10288604" cy="3970277"/>
          </a:xfrm>
          <a:prstGeom prst="rect">
            <a:avLst/>
          </a:prstGeom>
          <a:noFill/>
          <a:ln>
            <a:noFill/>
          </a:ln>
        </p:spPr>
        <p:txBody>
          <a:bodyPr spcFirstLastPara="1" wrap="square" lIns="91425" tIns="45700" rIns="91425" bIns="45700" anchor="t" anchorCtr="0">
            <a:spAutoFit/>
          </a:bodyPr>
          <a:lstStyle/>
          <a:p>
            <a:r>
              <a:rPr lang="pl-PL" sz="1800" dirty="0">
                <a:solidFill>
                  <a:schemeClr val="dk1"/>
                </a:solidFill>
                <a:latin typeface="Calibri"/>
                <a:ea typeface="Calibri"/>
                <a:cs typeface="Calibri"/>
                <a:sym typeface="Calibri"/>
              </a:rPr>
              <a:t>Zadanie A: Wyobraź sobie, jak by to było, gdybyś opanował coś trudnego, do czego teraz dążysz - jak mogłoby się to zmienić? W jaki sposób poprawiłoby to twoją sytuację? Jeśli macie trudności, wróćcie do tego, o czym mówiliście w ostatnim zadaniu i wyobraźcie sobie, jak by to było, gdyby wszystko potoczyło się tak, jak byście chcieli. </a:t>
            </a:r>
            <a:r>
              <a:rPr lang="pl-PL" sz="1800" dirty="0">
                <a:solidFill>
                  <a:srgbClr val="7030A0"/>
                </a:solidFill>
                <a:latin typeface="Calibri"/>
                <a:ea typeface="Calibri"/>
                <a:cs typeface="Calibri"/>
                <a:sym typeface="Calibri"/>
              </a:rPr>
              <a:t>*Zatrzymaj się na chwilę, a następnie zachęć uczniów do dyskusji, pytając ich, co o tym myślą.</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Zadanie B: Teraz wymyślcie krótką historię o tym, jak pokonaliście przeszkodę, zrobiliście coś trudnego lub po prostu odnieśliście sukces w czymś, co bardzo chcieliście osiągnąć i do czego to doprowadziło. Zapiszcie ją lub zastanówcie się nad nią przez 3-4 minuty. </a:t>
            </a:r>
            <a:r>
              <a:rPr lang="pl-PL" sz="1800" dirty="0">
                <a:solidFill>
                  <a:srgbClr val="7030A0"/>
                </a:solidFill>
                <a:latin typeface="Calibri"/>
                <a:ea typeface="Calibri"/>
                <a:cs typeface="Calibri"/>
                <a:sym typeface="Calibri"/>
              </a:rPr>
              <a:t>*Poczekaj, aż uczniowie skończą. Zapytaj, czy ktoś chciałby się tym podzielić*.</a:t>
            </a:r>
          </a:p>
          <a:p>
            <a:pPr marL="0" marR="0" lvl="0" indent="0" algn="l" rtl="0">
              <a:spcBef>
                <a:spcPts val="0"/>
              </a:spcBef>
              <a:spcAft>
                <a:spcPts val="0"/>
              </a:spcAft>
              <a:buNone/>
            </a:pP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Podsumowanie: Łatwo jest zapomnieć o myśleniu o pozytywnych aspektach i możliwościach uczenia się. Gdy w przyszłości napotkasz na przeszkodę, wypróbuj to zadanie i sprawdź, czy zwiększy to twoją motywację.</a:t>
            </a:r>
            <a:endParaRPr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4" name="Picture 2">
            <a:extLst>
              <a:ext uri="{FF2B5EF4-FFF2-40B4-BE49-F238E27FC236}">
                <a16:creationId xmlns:a16="http://schemas.microsoft.com/office/drawing/2014/main" id="{84B0AA99-C59E-4887-854E-163B4353E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64" name="Google Shape;164;p11"/>
          <p:cNvSpPr txBox="1">
            <a:spLocks noGrp="1"/>
          </p:cNvSpPr>
          <p:nvPr>
            <p:ph type="title"/>
          </p:nvPr>
        </p:nvSpPr>
        <p:spPr>
          <a:xfrm>
            <a:off x="838200" y="210343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parajita"/>
              <a:buNone/>
            </a:pPr>
            <a:r>
              <a:rPr lang="sv-SE" dirty="0"/>
              <a:t>Część</a:t>
            </a:r>
            <a:r>
              <a:rPr lang="sv-SE" dirty="0">
                <a:latin typeface="Calibri" panose="020F0502020204030204" pitchFamily="34" charset="0"/>
                <a:ea typeface="Aparajita"/>
                <a:cs typeface="Calibri" panose="020F0502020204030204" pitchFamily="34" charset="0"/>
                <a:sym typeface="Aparajita"/>
              </a:rPr>
              <a:t> 3: </a:t>
            </a:r>
            <a:r>
              <a:rPr lang="pl-PL" dirty="0">
                <a:latin typeface="Calibri" panose="020F0502020204030204" pitchFamily="34" charset="0"/>
                <a:ea typeface="Aparajita"/>
                <a:cs typeface="Calibri" panose="020F0502020204030204" pitchFamily="34" charset="0"/>
                <a:sym typeface="Aparajita"/>
              </a:rPr>
              <a:t>O</a:t>
            </a:r>
            <a:r>
              <a:rPr lang="sv-SE" dirty="0">
                <a:latin typeface="Calibri" panose="020F0502020204030204" pitchFamily="34" charset="0"/>
                <a:ea typeface="Aparajita"/>
                <a:cs typeface="Calibri" panose="020F0502020204030204" pitchFamily="34" charset="0"/>
                <a:sym typeface="Aparajita"/>
              </a:rPr>
              <a:t>dwracanie lęków</a:t>
            </a:r>
            <a:endParaRPr dirty="0">
              <a:latin typeface="Calibri" panose="020F0502020204030204" pitchFamily="34" charset="0"/>
              <a:cs typeface="Calibri" panose="020F0502020204030204" pitchFamily="34" charset="0"/>
            </a:endParaRPr>
          </a:p>
        </p:txBody>
      </p:sp>
      <p:sp>
        <p:nvSpPr>
          <p:cNvPr id="165" name="Google Shape;165;p11"/>
          <p:cNvSpPr txBox="1"/>
          <p:nvPr/>
        </p:nvSpPr>
        <p:spPr>
          <a:xfrm>
            <a:off x="838200" y="3428999"/>
            <a:ext cx="1107045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W tym ćwiczeniu zajmiemy się tym, dlaczego bariery wywołują niepokój, strach, irytację i inne trudne uczucia oraz jak odkryć, co jest przez nie ważne.</a:t>
            </a: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4" name="Picture 2">
            <a:extLst>
              <a:ext uri="{FF2B5EF4-FFF2-40B4-BE49-F238E27FC236}">
                <a16:creationId xmlns:a16="http://schemas.microsoft.com/office/drawing/2014/main" id="{A84A91AB-C899-4857-96CF-C4486D3EE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71" name="Google Shape;171;p12"/>
          <p:cNvSpPr txBox="1">
            <a:spLocks noGrp="1"/>
          </p:cNvSpPr>
          <p:nvPr>
            <p:ph type="title"/>
          </p:nvPr>
        </p:nvSpPr>
        <p:spPr>
          <a:xfrm>
            <a:off x="838200" y="53445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Anna</a:t>
            </a:r>
            <a:endParaRPr dirty="0"/>
          </a:p>
        </p:txBody>
      </p:sp>
      <p:sp>
        <p:nvSpPr>
          <p:cNvPr id="172" name="Google Shape;172;p12"/>
          <p:cNvSpPr txBox="1"/>
          <p:nvPr/>
        </p:nvSpPr>
        <p:spPr>
          <a:xfrm>
            <a:off x="940510" y="1502728"/>
            <a:ext cx="10515600" cy="53552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1800"/>
            </a:pPr>
            <a:r>
              <a:rPr lang="pl-PL" sz="1800" dirty="0">
                <a:solidFill>
                  <a:schemeClr val="dk1"/>
                </a:solidFill>
                <a:latin typeface="Calibri"/>
                <a:ea typeface="Calibri"/>
                <a:cs typeface="Calibri"/>
                <a:sym typeface="Calibri"/>
              </a:rPr>
              <a:t>Wracając do wszystkich negatywnych stron, które Anna widziała w nauce hiszpańskiego, istnieją ukryte powody, dla których są one tak negatywne. Przyjrzyjmy się, dlaczego.</a:t>
            </a:r>
            <a:endParaRPr lang="pl-PL" dirty="0"/>
          </a:p>
          <a:p>
            <a:pPr marL="0" marR="0" lvl="0" indent="0" algn="l" rtl="0">
              <a:spcBef>
                <a:spcPts val="0"/>
              </a:spcBef>
              <a:spcAft>
                <a:spcPts val="0"/>
              </a:spcAft>
              <a:buNone/>
            </a:pPr>
            <a:endParaRPr lang="pl-PL"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Anna najwyraźniej nie chce brzmieć głupio, bo jest to dla niej wielki problem. Kiedy uczysz się nowych języków, nieuniknione jest, by od czasu do czasu brzmieć głupio. Jednak dla Anny ważne jest, by tego nie robić. Pytanie brzmi: dlaczego Annie tak bardzo zależy na tym, by nie brzmieć głupio, co sprawia, że jest to tak ważne? Zobaczmy, czy potraficie znaleźć odpowiedź na poniższe pytania: </a:t>
            </a:r>
          </a:p>
          <a:p>
            <a:pPr marL="285750" marR="0" lvl="0" indent="-285750" algn="l" rtl="0">
              <a:spcBef>
                <a:spcPts val="0"/>
              </a:spcBef>
              <a:spcAft>
                <a:spcPts val="0"/>
              </a:spcAft>
              <a:buFont typeface="Arial" panose="020B0604020202020204" pitchFamily="34" charset="0"/>
              <a:buChar char="•"/>
            </a:pPr>
            <a:r>
              <a:rPr lang="pl-PL" sz="1800" dirty="0">
                <a:solidFill>
                  <a:srgbClr val="7030A0"/>
                </a:solidFill>
                <a:latin typeface="Calibri"/>
                <a:ea typeface="Calibri"/>
                <a:cs typeface="Calibri"/>
                <a:sym typeface="Calibri"/>
              </a:rPr>
              <a:t>ZAPYTAJ uczestników: </a:t>
            </a:r>
            <a:r>
              <a:rPr lang="pl-PL" sz="1800" dirty="0">
                <a:solidFill>
                  <a:schemeClr val="dk1"/>
                </a:solidFill>
                <a:latin typeface="Calibri"/>
                <a:ea typeface="Calibri"/>
                <a:cs typeface="Calibri"/>
                <a:sym typeface="Calibri"/>
              </a:rPr>
              <a:t>Co sprawia, że Anna tak bardzo dba o to, aby nie brzmieć głupio?  </a:t>
            </a:r>
            <a:endParaRPr lang="pl-PL" dirty="0"/>
          </a:p>
          <a:p>
            <a:pPr marL="285750" marR="0" lvl="0" indent="-285750" algn="l" rtl="0">
              <a:spcBef>
                <a:spcPts val="0"/>
              </a:spcBef>
              <a:spcAft>
                <a:spcPts val="0"/>
              </a:spcAft>
              <a:buFont typeface="Arial" panose="020B0604020202020204" pitchFamily="34" charset="0"/>
              <a:buChar char="•"/>
            </a:pPr>
            <a:r>
              <a:rPr lang="pl-PL" sz="1800" dirty="0">
                <a:solidFill>
                  <a:schemeClr val="dk1"/>
                </a:solidFill>
                <a:latin typeface="Calibri"/>
                <a:ea typeface="Calibri"/>
                <a:cs typeface="Calibri"/>
                <a:sym typeface="Calibri"/>
              </a:rPr>
              <a:t>na czym Annie musi NIE zależeć, żeby głupio brzmieć, żeby to było nieważne?</a:t>
            </a:r>
          </a:p>
          <a:p>
            <a:pPr marL="285750" marR="0" lvl="0" indent="-285750" algn="l" rtl="0">
              <a:spcBef>
                <a:spcPts val="0"/>
              </a:spcBef>
              <a:spcAft>
                <a:spcPts val="0"/>
              </a:spcAft>
              <a:buFont typeface="Arial" panose="020B0604020202020204" pitchFamily="34" charset="0"/>
              <a:buChar char="•"/>
            </a:pPr>
            <a:r>
              <a:rPr lang="pl-PL" sz="1800" dirty="0">
                <a:solidFill>
                  <a:srgbClr val="7030A0"/>
                </a:solidFill>
                <a:latin typeface="Calibri"/>
                <a:ea typeface="Calibri"/>
                <a:cs typeface="Calibri"/>
                <a:sym typeface="Calibri"/>
              </a:rPr>
              <a:t>ZAPYTAJ uczestników: </a:t>
            </a:r>
            <a:r>
              <a:rPr lang="pl-PL" sz="1800" dirty="0">
                <a:solidFill>
                  <a:schemeClr val="dk1"/>
                </a:solidFill>
                <a:latin typeface="Calibri"/>
                <a:ea typeface="Calibri"/>
                <a:cs typeface="Calibri"/>
                <a:sym typeface="Calibri"/>
              </a:rPr>
              <a:t>Jeśli Annie nie zależało na tym, żeby dobrze mówić po hiszpańsku, jak myślicie, czy przejmowałaby się tym, że brzmi głupio? </a:t>
            </a:r>
          </a:p>
          <a:p>
            <a:pPr marL="285750" marR="0" lvl="0" indent="-285750" algn="l" rtl="0">
              <a:spcBef>
                <a:spcPts val="0"/>
              </a:spcBef>
              <a:spcAft>
                <a:spcPts val="0"/>
              </a:spcAft>
              <a:buFont typeface="Arial" panose="020B0604020202020204" pitchFamily="34" charset="0"/>
              <a:buChar char="•"/>
            </a:pPr>
            <a:r>
              <a:rPr lang="pl-PL" sz="1800" dirty="0">
                <a:solidFill>
                  <a:srgbClr val="7030A0"/>
                </a:solidFill>
                <a:latin typeface="Calibri"/>
                <a:ea typeface="Calibri"/>
                <a:cs typeface="Calibri"/>
                <a:sym typeface="Calibri"/>
              </a:rPr>
              <a:t>ZAPYTAJ uczestników: </a:t>
            </a:r>
            <a:r>
              <a:rPr lang="pl-PL" sz="1800" dirty="0">
                <a:solidFill>
                  <a:schemeClr val="dk1"/>
                </a:solidFill>
                <a:latin typeface="Calibri"/>
                <a:ea typeface="Calibri"/>
                <a:cs typeface="Calibri"/>
                <a:sym typeface="Calibri"/>
              </a:rPr>
              <a:t>Gdyby Annie nie przeszkadzało, że inni się z niej śmieją, czy przejmowałaby się, gdyby od czasu do czasu popełniła błąd?</a:t>
            </a:r>
          </a:p>
          <a:p>
            <a:pPr marL="0" marR="0" lvl="0" indent="0" algn="l" rtl="0">
              <a:spcBef>
                <a:spcPts val="0"/>
              </a:spcBef>
              <a:spcAft>
                <a:spcPts val="0"/>
              </a:spcAft>
              <a:buNone/>
            </a:pPr>
            <a:endParaRPr lang="pl-PL"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Pod każdym strachem, irytacją czy innym negatywnym uczuciem kryje się coś ważnego. W przypadku Anny była ona naprawdę skupiona na tym, by NIE brzmieć głupio, NIE zawodzić w gramatyce, NIE popełniać błędów w wymowie, a w trakcie tego procesu zapomniała, że tak naprawdę liczy się nauka hiszpańskiego i możliwość życia w Hiszpanii. Sprawy stały się trudne, ponieważ jej na nich zależało. Gdyby jej na nich nie zależało, popełnianie błędów, głupie brzmienie czy błędna wymowa nie miałyby znaczenia.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4" name="Picture 2">
            <a:extLst>
              <a:ext uri="{FF2B5EF4-FFF2-40B4-BE49-F238E27FC236}">
                <a16:creationId xmlns:a16="http://schemas.microsoft.com/office/drawing/2014/main" id="{1BB82351-E0EC-4DCF-9470-D3D0F158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77" name="Google Shape;177;p13"/>
          <p:cNvSpPr txBox="1">
            <a:spLocks noGrp="1"/>
          </p:cNvSpPr>
          <p:nvPr>
            <p:ph type="title"/>
          </p:nvPr>
        </p:nvSpPr>
        <p:spPr>
          <a:xfrm>
            <a:off x="838200" y="66992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Luigi</a:t>
            </a:r>
            <a:endParaRPr dirty="0"/>
          </a:p>
        </p:txBody>
      </p:sp>
      <p:sp>
        <p:nvSpPr>
          <p:cNvPr id="178" name="Google Shape;178;p13"/>
          <p:cNvSpPr txBox="1"/>
          <p:nvPr/>
        </p:nvSpPr>
        <p:spPr>
          <a:xfrm>
            <a:off x="949911" y="1793289"/>
            <a:ext cx="10280341" cy="38779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Poćwiczmy trochę z Luigim. Przedstawia on następujące problemy z geometrią.</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Jest bardzo trudna, </a:t>
            </a:r>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zabiera dużo czasu</a:t>
            </a:r>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To jest zagmatwane </a:t>
            </a:r>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Ciągle pojawiają się nowe problemy.</a:t>
            </a:r>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Nigdy nie czuję, że jestem wystarczająco dobry.</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pl-PL" sz="1800" dirty="0">
                <a:solidFill>
                  <a:schemeClr val="dk1"/>
                </a:solidFill>
                <a:latin typeface="Calibri"/>
                <a:ea typeface="Calibri"/>
                <a:cs typeface="Calibri"/>
                <a:sym typeface="Calibri"/>
              </a:rPr>
              <a:t>Napisz, jak myślisz, na czym zależy Luigiemu, że sprawia mu to trudność. </a:t>
            </a:r>
            <a:r>
              <a:rPr lang="pl-PL" sz="1600" dirty="0">
                <a:solidFill>
                  <a:srgbClr val="7030A0"/>
                </a:solidFill>
              </a:rPr>
              <a:t>Jeśli uczestnicy mają trudności, przedstaw im następujący styl zdania do dokończenia: "Geometria jest skomplikowana i stanowi problem dla Luigiego, ponieważ zależy mu na XXX".</a:t>
            </a:r>
          </a:p>
          <a:p>
            <a:pPr marL="0" lvl="0" indent="0" algn="l" rtl="0">
              <a:spcBef>
                <a:spcPts val="0"/>
              </a:spcBef>
              <a:spcAft>
                <a:spcPts val="0"/>
              </a:spcAft>
              <a:buNone/>
            </a:pPr>
            <a:r>
              <a:rPr lang="pl-PL" sz="1600" dirty="0">
                <a:solidFill>
                  <a:srgbClr val="7030A0"/>
                </a:solidFill>
              </a:rPr>
              <a:t>"Ciągłe nowe zagadnienia z geometrii są problemem dla Luigiego, ponieważ zależy mu na XXX</a:t>
            </a:r>
          </a:p>
          <a:p>
            <a:pPr marL="0" marR="0" lvl="0" indent="0" algn="l" rtl="0">
              <a:spcBef>
                <a:spcPts val="0"/>
              </a:spcBef>
              <a:spcAft>
                <a:spcPts val="0"/>
              </a:spcAft>
              <a:buNone/>
            </a:pPr>
            <a:endParaRPr lang="pl-PL"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6" name="Picture 2">
            <a:extLst>
              <a:ext uri="{FF2B5EF4-FFF2-40B4-BE49-F238E27FC236}">
                <a16:creationId xmlns:a16="http://schemas.microsoft.com/office/drawing/2014/main" id="{B1ADF918-ECA7-4335-B548-148A94E76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84" name="Google Shape;184;p14"/>
          <p:cNvSpPr txBox="1">
            <a:spLocks noGrp="1"/>
          </p:cNvSpPr>
          <p:nvPr>
            <p:ph type="title"/>
          </p:nvPr>
        </p:nvSpPr>
        <p:spPr>
          <a:xfrm>
            <a:off x="838200" y="147814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Teraz Ty możesz spróbować</a:t>
            </a:r>
            <a:endParaRPr dirty="0"/>
          </a:p>
        </p:txBody>
      </p:sp>
      <p:sp>
        <p:nvSpPr>
          <p:cNvPr id="185" name="Google Shape;185;p14"/>
          <p:cNvSpPr txBox="1"/>
          <p:nvPr/>
        </p:nvSpPr>
        <p:spPr>
          <a:xfrm>
            <a:off x="838200" y="2610035"/>
            <a:ext cx="1095134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W pierwszej części zajęć wypisałeś kilka negatywnych opinii na temat czegoś trudnego, co robisz lub robiłeś. Na czym Ci zależało, że pojawiły się te negatywy? Co było w tym ważne?</a:t>
            </a:r>
          </a:p>
          <a:p>
            <a:pPr marL="0" marR="0" lvl="0" indent="0" algn="l" rtl="0">
              <a:spcBef>
                <a:spcPts val="0"/>
              </a:spcBef>
              <a:spcAft>
                <a:spcPts val="0"/>
              </a:spcAft>
              <a:buNone/>
            </a:pPr>
            <a:endParaRPr lang="pl-PL" sz="1800" dirty="0">
              <a:solidFill>
                <a:schemeClr val="dk1"/>
              </a:solidFill>
              <a:latin typeface="Calibri"/>
              <a:ea typeface="Calibri"/>
              <a:cs typeface="Calibri"/>
              <a:sym typeface="Calibri"/>
            </a:endParaRPr>
          </a:p>
          <a:p>
            <a:r>
              <a:rPr lang="pl-PL" sz="1600" dirty="0">
                <a:solidFill>
                  <a:srgbClr val="7030A0"/>
                </a:solidFill>
              </a:rPr>
              <a:t>Jeśli nie podadzą własnych przykładów, spróbuj sprawić, by przypomnieli sobie coś trudnego i ważnego?</a:t>
            </a:r>
          </a:p>
          <a:p>
            <a:pPr marL="0" marR="0" lvl="0" indent="0" algn="l" rtl="0">
              <a:spcBef>
                <a:spcPts val="0"/>
              </a:spcBef>
              <a:spcAft>
                <a:spcPts val="0"/>
              </a:spcAft>
              <a:buNone/>
            </a:pPr>
            <a:endParaRPr lang="pl-PL" sz="1800" dirty="0">
              <a:solidFill>
                <a:schemeClr val="dk1"/>
              </a:solidFill>
              <a:latin typeface="Calibri"/>
              <a:ea typeface="Calibri"/>
              <a:cs typeface="Calibri"/>
              <a:sym typeface="Calibri"/>
            </a:endParaRPr>
          </a:p>
        </p:txBody>
      </p:sp>
      <p:sp>
        <p:nvSpPr>
          <p:cNvPr id="187" name="Google Shape;187;p14"/>
          <p:cNvSpPr txBox="1"/>
          <p:nvPr/>
        </p:nvSpPr>
        <p:spPr>
          <a:xfrm>
            <a:off x="838200" y="4166411"/>
            <a:ext cx="8924365"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000" dirty="0">
                <a:solidFill>
                  <a:schemeClr val="dk1"/>
                </a:solidFill>
                <a:latin typeface="Calibri"/>
                <a:ea typeface="Calibri"/>
                <a:cs typeface="Calibri"/>
                <a:sym typeface="Calibri"/>
              </a:rPr>
              <a:t>Skupienie się na tym, żeby nie brzmieć głupio, nie pomoże Annie w nauce hiszpańskiego. Jeśli Anna skupiłaby się bardziej na nauce hiszpańskiego niż na tym, żeby nie brzmieć głupio, w ciągu roku byłaby szczęśliwsza i bardziej biegła w tym języku. Mam nadzieję, że będziesz mógł przyjąć tę perspektywę, gdy napotkasz przeszkody i trudne zadania.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6" name="Picture 2">
            <a:extLst>
              <a:ext uri="{FF2B5EF4-FFF2-40B4-BE49-F238E27FC236}">
                <a16:creationId xmlns:a16="http://schemas.microsoft.com/office/drawing/2014/main" id="{9F1049DB-665E-4A3C-AEFE-7C93F2DA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92" name="Google Shape;192;p15"/>
          <p:cNvSpPr txBox="1">
            <a:spLocks noGrp="1"/>
          </p:cNvSpPr>
          <p:nvPr>
            <p:ph type="title"/>
          </p:nvPr>
        </p:nvSpPr>
        <p:spPr>
          <a:xfrm>
            <a:off x="838200" y="109326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Łączenie wszystkiego w całość</a:t>
            </a:r>
            <a:endParaRPr dirty="0"/>
          </a:p>
        </p:txBody>
      </p:sp>
      <p:sp>
        <p:nvSpPr>
          <p:cNvPr id="193" name="Google Shape;193;p15"/>
          <p:cNvSpPr txBox="1"/>
          <p:nvPr/>
        </p:nvSpPr>
        <p:spPr>
          <a:xfrm>
            <a:off x="838200" y="2063220"/>
            <a:ext cx="1078267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Teraz masz już trzy sposoby na znalezienie pozytywnej i znaczącej koncentracji, gdy podejmujesz się trudnych zadań i napotykasz na przeszkody. Aby zakończyć tę część, spróbujemy zastosować je wszystkie razem w ostatnim przykładzie.</a:t>
            </a:r>
            <a:endParaRPr sz="1800" dirty="0">
              <a:solidFill>
                <a:schemeClr val="dk1"/>
              </a:solidFill>
              <a:latin typeface="Calibri"/>
              <a:ea typeface="Calibri"/>
              <a:cs typeface="Calibri"/>
              <a:sym typeface="Calibri"/>
            </a:endParaRPr>
          </a:p>
        </p:txBody>
      </p:sp>
      <p:sp>
        <p:nvSpPr>
          <p:cNvPr id="194" name="Google Shape;194;p15"/>
          <p:cNvSpPr txBox="1"/>
          <p:nvPr/>
        </p:nvSpPr>
        <p:spPr>
          <a:xfrm>
            <a:off x="838200" y="2876365"/>
            <a:ext cx="10010400"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Wyobraź sobie, że w następnym semestrze rozpoczynasz kurs lub pracę, która jest dla Ciebie idealna, ale trochę za trudna. Masz 3 miesiące, aby udowodnić swoją wartość, a jeśli dobrze sobie poradzisz, zostaniesz. Najpierw zastanów się, jaka to może być praca lub kurs.</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lphaUcParenR"/>
            </a:pPr>
            <a:r>
              <a:rPr lang="pl-PL" sz="1800" dirty="0">
                <a:solidFill>
                  <a:schemeClr val="dk1"/>
                </a:solidFill>
                <a:latin typeface="Calibri"/>
                <a:ea typeface="Calibri"/>
                <a:cs typeface="Calibri"/>
                <a:sym typeface="Calibri"/>
              </a:rPr>
              <a:t>W pierwszym tygodniu odczuwasz strach, stres i naprawdę nie chcesz nic zepsuć. Dlaczego mimo to kontynuujesz naukę? Jakie są pozytywy</a:t>
            </a:r>
            <a:r>
              <a:rPr lang="sv-SE" sz="1800" dirty="0">
                <a:solidFill>
                  <a:schemeClr val="dk1"/>
                </a:solidFill>
                <a:latin typeface="Calibri"/>
                <a:ea typeface="Calibri"/>
                <a:cs typeface="Calibri"/>
                <a:sym typeface="Calibri"/>
              </a:rPr>
              <a:t>?</a:t>
            </a:r>
            <a:endParaRPr dirty="0"/>
          </a:p>
          <a:p>
            <a:pPr marL="342900" marR="0" lvl="0" indent="-342900" algn="l" rtl="0">
              <a:spcBef>
                <a:spcPts val="0"/>
              </a:spcBef>
              <a:spcAft>
                <a:spcPts val="0"/>
              </a:spcAft>
              <a:buClr>
                <a:schemeClr val="dk1"/>
              </a:buClr>
              <a:buSzPts val="1800"/>
              <a:buFont typeface="Calibri"/>
              <a:buAutoNum type="alphaUcParenR"/>
            </a:pPr>
            <a:r>
              <a:rPr lang="pl-PL" sz="1800" dirty="0">
                <a:solidFill>
                  <a:schemeClr val="dk1"/>
                </a:solidFill>
                <a:latin typeface="Calibri"/>
                <a:ea typeface="Calibri"/>
                <a:cs typeface="Calibri"/>
                <a:sym typeface="Calibri"/>
              </a:rPr>
              <a:t>Wyobraź sobie pozytywne konsekwencje osiągnięcia sukcesu i pozostania po trzech miesiącach, wyobraź sobie, jak byś się czuł i co by to dla Ciebie zmieniło.</a:t>
            </a:r>
          </a:p>
          <a:p>
            <a:pPr marL="342900" marR="0" lvl="0" indent="-342900" algn="l" rtl="0">
              <a:spcBef>
                <a:spcPts val="0"/>
              </a:spcBef>
              <a:spcAft>
                <a:spcPts val="0"/>
              </a:spcAft>
              <a:buClr>
                <a:schemeClr val="dk1"/>
              </a:buClr>
              <a:buSzPts val="1800"/>
              <a:buFont typeface="Calibri"/>
              <a:buAutoNum type="alphaUcParenR"/>
            </a:pPr>
            <a:r>
              <a:rPr lang="pl-PL" sz="1800" dirty="0">
                <a:solidFill>
                  <a:schemeClr val="dk1"/>
                </a:solidFill>
                <a:latin typeface="Calibri"/>
                <a:ea typeface="Calibri"/>
                <a:cs typeface="Calibri"/>
                <a:sym typeface="Calibri"/>
              </a:rPr>
              <a:t>Strach, stres i pragnienie, aby nie spaprać - na czym Ci zależało, że było to tak ważne?</a:t>
            </a:r>
            <a:endParaRPr sz="1800" dirty="0">
              <a:solidFill>
                <a:schemeClr val="dk1"/>
              </a:solidFill>
              <a:latin typeface="Calibri"/>
              <a:ea typeface="Calibri"/>
              <a:cs typeface="Calibri"/>
              <a:sym typeface="Calibri"/>
            </a:endParaRPr>
          </a:p>
        </p:txBody>
      </p:sp>
      <p:sp>
        <p:nvSpPr>
          <p:cNvPr id="195" name="Google Shape;195;p15"/>
          <p:cNvSpPr txBox="1"/>
          <p:nvPr/>
        </p:nvSpPr>
        <p:spPr>
          <a:xfrm>
            <a:off x="838200" y="5559680"/>
            <a:ext cx="973880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Miejmy nadzieję, że te trzy zadania pomogą Ci skupić się bardziej na pozytywnych aspektach i znaczących elementach tego, z czym masz do czynienia, a jednocześnie zrozumieć, dlaczego może to powodować stres i negatywne uczucia.</a:t>
            </a:r>
          </a:p>
          <a:p>
            <a:pPr marL="0" marR="0" lvl="0" indent="0" algn="l" rtl="0">
              <a:spcBef>
                <a:spcPts val="0"/>
              </a:spcBef>
              <a:spcAft>
                <a:spcPts val="0"/>
              </a:spcAft>
              <a:buNone/>
            </a:pPr>
            <a:r>
              <a:rPr lang="pl-PL" sz="1800" dirty="0">
                <a:solidFill>
                  <a:srgbClr val="7030A0"/>
                </a:solidFill>
                <a:latin typeface="Calibri"/>
                <a:ea typeface="Calibri"/>
                <a:cs typeface="Calibri"/>
                <a:sym typeface="Calibri"/>
              </a:rPr>
              <a:t>Pytanie otwarte: </a:t>
            </a:r>
            <a:r>
              <a:rPr lang="pl-PL" sz="1800" dirty="0">
                <a:solidFill>
                  <a:schemeClr val="dk1"/>
                </a:solidFill>
                <a:latin typeface="Calibri"/>
                <a:ea typeface="Calibri"/>
                <a:cs typeface="Calibri"/>
                <a:sym typeface="Calibri"/>
              </a:rPr>
              <a:t>Co wyniosłeś z tego ćwiczenia? </a:t>
            </a:r>
            <a:endParaRPr sz="1800" dirty="0">
              <a:solidFill>
                <a:srgbClr val="7030A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 name="Picture 2">
            <a:extLst>
              <a:ext uri="{FF2B5EF4-FFF2-40B4-BE49-F238E27FC236}">
                <a16:creationId xmlns:a16="http://schemas.microsoft.com/office/drawing/2014/main" id="{C6155172-CA00-4E32-AE36-E891AF7DA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00" name="Google Shape;200;p16"/>
          <p:cNvSpPr txBox="1">
            <a:spLocks noGrp="1"/>
          </p:cNvSpPr>
          <p:nvPr>
            <p:ph type="title"/>
          </p:nvPr>
        </p:nvSpPr>
        <p:spPr>
          <a:xfrm>
            <a:off x="838200" y="25156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l-PL" dirty="0"/>
              <a:t>Część 2 - Nie dać się przytłoczyć i rozwiązywać problemy</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5" name="Picture 2">
            <a:extLst>
              <a:ext uri="{FF2B5EF4-FFF2-40B4-BE49-F238E27FC236}">
                <a16:creationId xmlns:a16="http://schemas.microsoft.com/office/drawing/2014/main" id="{F3EF09A5-AA7A-49C9-BDC9-E4C6C0836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05" name="Google Shape;205;p17"/>
          <p:cNvSpPr txBox="1">
            <a:spLocks noGrp="1"/>
          </p:cNvSpPr>
          <p:nvPr>
            <p:ph type="title"/>
          </p:nvPr>
        </p:nvSpPr>
        <p:spPr>
          <a:xfrm>
            <a:off x="838200" y="16859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l-PL" dirty="0"/>
              <a:t>Rozwiązywanie problemów w czterech krokach</a:t>
            </a:r>
            <a:endParaRPr dirty="0"/>
          </a:p>
        </p:txBody>
      </p:sp>
      <p:sp>
        <p:nvSpPr>
          <p:cNvPr id="206" name="Google Shape;206;p17"/>
          <p:cNvSpPr txBox="1"/>
          <p:nvPr/>
        </p:nvSpPr>
        <p:spPr>
          <a:xfrm>
            <a:off x="838200" y="2892954"/>
            <a:ext cx="10427700"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lphaLcParenR"/>
            </a:pPr>
            <a:r>
              <a:rPr lang="pl-PL" sz="1800" dirty="0">
                <a:solidFill>
                  <a:schemeClr val="dk1"/>
                </a:solidFill>
                <a:latin typeface="Calibri"/>
                <a:ea typeface="Calibri"/>
                <a:cs typeface="Calibri"/>
                <a:sym typeface="Calibri"/>
              </a:rPr>
              <a:t>Zidentyfikuj problem</a:t>
            </a:r>
          </a:p>
          <a:p>
            <a:pPr marL="342900" marR="0" lvl="0" indent="-342900" algn="l" rtl="0">
              <a:spcBef>
                <a:spcPts val="0"/>
              </a:spcBef>
              <a:spcAft>
                <a:spcPts val="0"/>
              </a:spcAft>
              <a:buClr>
                <a:schemeClr val="dk1"/>
              </a:buClr>
              <a:buSzPts val="1800"/>
              <a:buFont typeface="Calibri"/>
              <a:buAutoNum type="alphaLcParenR"/>
            </a:pPr>
            <a:r>
              <a:rPr lang="pl-PL" sz="1800" dirty="0">
                <a:solidFill>
                  <a:schemeClr val="dk1"/>
                </a:solidFill>
                <a:latin typeface="Calibri"/>
                <a:ea typeface="Calibri"/>
                <a:cs typeface="Calibri"/>
                <a:sym typeface="Calibri"/>
              </a:rPr>
              <a:t>Przeprowadź burzę mózgów z jak największą liczbą rozwiązań</a:t>
            </a:r>
          </a:p>
          <a:p>
            <a:pPr marL="342900" marR="0" lvl="0" indent="-342900" algn="l" rtl="0">
              <a:spcBef>
                <a:spcPts val="0"/>
              </a:spcBef>
              <a:spcAft>
                <a:spcPts val="0"/>
              </a:spcAft>
              <a:buClr>
                <a:schemeClr val="dk1"/>
              </a:buClr>
              <a:buSzPts val="1800"/>
              <a:buFont typeface="Calibri"/>
              <a:buAutoNum type="alphaLcParenR"/>
            </a:pPr>
            <a:r>
              <a:rPr lang="pl-PL" sz="1800" dirty="0">
                <a:solidFill>
                  <a:schemeClr val="dk1"/>
                </a:solidFill>
                <a:latin typeface="Calibri"/>
                <a:ea typeface="Calibri"/>
                <a:cs typeface="Calibri"/>
                <a:sym typeface="Calibri"/>
              </a:rPr>
              <a:t>Oceń za i przeciw, a następnie wybierz</a:t>
            </a:r>
          </a:p>
          <a:p>
            <a:pPr marL="342900" marR="0" lvl="0" indent="-342900" algn="l" rtl="0">
              <a:spcBef>
                <a:spcPts val="0"/>
              </a:spcBef>
              <a:spcAft>
                <a:spcPts val="0"/>
              </a:spcAft>
              <a:buClr>
                <a:schemeClr val="dk1"/>
              </a:buClr>
              <a:buSzPts val="1800"/>
              <a:buFont typeface="Calibri"/>
              <a:buAutoNum type="alphaLcParenR"/>
            </a:pPr>
            <a:r>
              <a:rPr lang="pl-PL" sz="1800" dirty="0">
                <a:solidFill>
                  <a:schemeClr val="dk1"/>
                </a:solidFill>
                <a:latin typeface="Calibri"/>
                <a:ea typeface="Calibri"/>
                <a:cs typeface="Calibri"/>
                <a:sym typeface="Calibri"/>
              </a:rPr>
              <a:t>Zrób to! Następnie oceń wynik</a:t>
            </a:r>
          </a:p>
        </p:txBody>
      </p:sp>
      <p:sp>
        <p:nvSpPr>
          <p:cNvPr id="207" name="Google Shape;207;p17"/>
          <p:cNvSpPr txBox="1"/>
          <p:nvPr/>
        </p:nvSpPr>
        <p:spPr>
          <a:xfrm>
            <a:off x="838200" y="4309533"/>
            <a:ext cx="1042756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W tym module poznamy czteroetapowy model rozwiązywania problemów, składający się z czterech kroków wymienionych powyżej. Ten model rozwiązywania problemów jest najlepiej zbadanym modelem, jaki istnieje. Był stosowany przez wielu ludzi do rozwiązywania różnego rodzaju problemów. Spędzimy z tym modelem dużo czasu, aby upewnić się, że dobrze go zrozumieliście.</a:t>
            </a:r>
            <a:endParaRPr sz="1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4" name="Picture 2">
            <a:extLst>
              <a:ext uri="{FF2B5EF4-FFF2-40B4-BE49-F238E27FC236}">
                <a16:creationId xmlns:a16="http://schemas.microsoft.com/office/drawing/2014/main" id="{757D65A4-293A-4E50-84DC-6FCE02514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2" name="Google Shape;212;p18"/>
          <p:cNvSpPr txBox="1">
            <a:spLocks noGrp="1"/>
          </p:cNvSpPr>
          <p:nvPr>
            <p:ph type="title"/>
          </p:nvPr>
        </p:nvSpPr>
        <p:spPr>
          <a:xfrm>
            <a:off x="838200" y="754590"/>
            <a:ext cx="10515600" cy="1325563"/>
          </a:xfrm>
          <a:prstGeom prst="rect">
            <a:avLst/>
          </a:prstGeom>
          <a:noFill/>
          <a:ln>
            <a:noFill/>
          </a:ln>
        </p:spPr>
        <p:txBody>
          <a:bodyPr spcFirstLastPara="1" wrap="square" lIns="91425" tIns="45700" rIns="91425" bIns="45700" anchor="ctr" anchorCtr="0">
            <a:normAutofit/>
          </a:bodyPr>
          <a:lstStyle/>
          <a:p>
            <a:pPr>
              <a:buSzPts val="4400"/>
            </a:pPr>
            <a:r>
              <a:rPr lang="sv-SE" dirty="0"/>
              <a:t>A) </a:t>
            </a:r>
            <a:r>
              <a:rPr lang="pl-PL" sz="4400" dirty="0">
                <a:solidFill>
                  <a:schemeClr val="dk1"/>
                </a:solidFill>
                <a:latin typeface="Calibri"/>
                <a:ea typeface="Calibri"/>
                <a:cs typeface="Calibri"/>
                <a:sym typeface="Calibri"/>
              </a:rPr>
              <a:t>Zidentyfikuj problem</a:t>
            </a:r>
            <a:endParaRPr dirty="0"/>
          </a:p>
        </p:txBody>
      </p:sp>
      <p:sp>
        <p:nvSpPr>
          <p:cNvPr id="213" name="Google Shape;213;p18"/>
          <p:cNvSpPr txBox="1"/>
          <p:nvPr/>
        </p:nvSpPr>
        <p:spPr>
          <a:xfrm>
            <a:off x="665825" y="1769462"/>
            <a:ext cx="10520100" cy="4770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dirty="0">
                <a:solidFill>
                  <a:schemeClr val="dk1"/>
                </a:solidFill>
                <a:latin typeface="Calibri"/>
                <a:ea typeface="Calibri"/>
                <a:cs typeface="Calibri"/>
                <a:sym typeface="Calibri"/>
              </a:rPr>
              <a:t>Kiedy masz z czymś trudności, bardzo ważne jest, abyś dokładnie wiedział, na czym polega problem. W przeciwnym razie łatwo popaść w poczucie przytłoczenia, myślenie, że nic się nie wie lub że jest się nieefektywnym. Często problem jest bardziej szczegółowy, niż nam się początkowo wydaje. Zidentyfikowanie problemu oznacza dokładne przyjrzenie się obszarowi, w którym doświadczamy trudności, i próbę znalezienia miejsca, w którym tkwi problem.</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600" dirty="0">
                <a:solidFill>
                  <a:schemeClr val="dk1"/>
                </a:solidFill>
                <a:latin typeface="Calibri"/>
                <a:ea typeface="Calibri"/>
                <a:cs typeface="Calibri"/>
                <a:sym typeface="Calibri"/>
              </a:rPr>
              <a:t>Wracając do Anny (p2), ma ona ciągłe problemy z gramatyką. Gramatyka to obszerny temat, więc aby zacząć go rozwiązywać, musimy dokładnie określić, na czym polega problem (problemy). Kiedy Anna przegląda swoje prace domowe z języka hiszpańskiego, które poprawił jej nauczyciel, widzi, że często nie udaje jej się znaleźć poprawnej formy czasowników. Tak więc jej problem nie polega na gramatyce, ale na czasownikach.</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600" dirty="0">
                <a:solidFill>
                  <a:schemeClr val="dk1"/>
                </a:solidFill>
                <a:latin typeface="Calibri"/>
                <a:ea typeface="Calibri"/>
                <a:cs typeface="Calibri"/>
                <a:sym typeface="Calibri"/>
              </a:rPr>
              <a:t>Luigi ma problemy z geometrią. Czytając podręcznik i wykonując ćwiczenia, zauważa, że przejście z dwóch do trzech wymiarów, takich jak koło-&gt;sfera i kwadrat-&gt;sześcian, sprawia mu trudność. Przeglądając stare prace domowe, zauważa też, że popełnia drobne błędy w ćwiczeniach, które właściwie rozumie, co obniża jego ocenę.</a:t>
            </a:r>
          </a:p>
          <a:p>
            <a:pPr marL="0" marR="0" lvl="0" indent="0" algn="l" rtl="0">
              <a:spcBef>
                <a:spcPts val="0"/>
              </a:spcBef>
              <a:spcAft>
                <a:spcPts val="0"/>
              </a:spcAft>
              <a:buNone/>
            </a:pPr>
            <a:endParaRPr lang="pl-PL"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600" dirty="0">
                <a:solidFill>
                  <a:schemeClr val="dk1"/>
                </a:solidFill>
                <a:latin typeface="Calibri"/>
                <a:ea typeface="Calibri"/>
                <a:cs typeface="Calibri"/>
                <a:sym typeface="Calibri"/>
              </a:rPr>
              <a:t>Anna powiedziała, że ma problemy z gramatyką, ale udało jej się zidentyfikować problem jako dotyczący tylko czasowników. Luigi myślał, że ma problemy z geometrią, ale po bliższym przyjrzeniu się zorientował się, że jego problemem są obiekty trójwymiarowe i drobne błędy wynikające z nieuwagi. W przypadku problemów lub przeszkód w nauce bardzo ważne jest dokładne określenie, na czym polega problem. Poproszenie nauczycieli o informacje zwrotne lub przejrzenie starych testów może sprawić, że problem stanie się jaśniejszy.</a:t>
            </a:r>
            <a:endParaRPr sz="16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6BF094CD-F428-4AC9-9AE3-6A0EE86F5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9" name="Google Shape;89;p1"/>
          <p:cNvSpPr txBox="1">
            <a:spLocks noGrp="1"/>
          </p:cNvSpPr>
          <p:nvPr>
            <p:ph type="title"/>
          </p:nvPr>
        </p:nvSpPr>
        <p:spPr>
          <a:xfrm>
            <a:off x="779929" y="365125"/>
            <a:ext cx="10650071" cy="62222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0"/>
              <a:buFont typeface="Aparajita"/>
              <a:buNone/>
            </a:pPr>
            <a:r>
              <a:rPr lang="sv-SE" sz="20000" dirty="0">
                <a:latin typeface="Calibri" panose="020F0502020204030204" pitchFamily="34" charset="0"/>
                <a:ea typeface="Aparajita"/>
                <a:cs typeface="Calibri" panose="020F0502020204030204" pitchFamily="34" charset="0"/>
                <a:sym typeface="Aparajita"/>
              </a:rPr>
              <a:t>Dlaczego</a:t>
            </a:r>
            <a:r>
              <a:rPr lang="sv-SE" sz="19900" dirty="0">
                <a:latin typeface="Calibri" panose="020F0502020204030204" pitchFamily="34" charset="0"/>
                <a:ea typeface="Aparajita"/>
                <a:cs typeface="Calibri" panose="020F0502020204030204" pitchFamily="34" charset="0"/>
                <a:sym typeface="Aparajita"/>
              </a:rPr>
              <a:t>?</a:t>
            </a:r>
            <a:endParaRPr sz="19900" dirty="0">
              <a:latin typeface="Calibri" panose="020F0502020204030204" pitchFamily="34" charset="0"/>
              <a:ea typeface="Aparajita"/>
              <a:cs typeface="Calibri" panose="020F0502020204030204" pitchFamily="34" charset="0"/>
              <a:sym typeface="Aparajit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5" name="Picture 2">
            <a:extLst>
              <a:ext uri="{FF2B5EF4-FFF2-40B4-BE49-F238E27FC236}">
                <a16:creationId xmlns:a16="http://schemas.microsoft.com/office/drawing/2014/main" id="{3A6DBC2E-15A1-43A5-B638-5B53BF84C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8" name="Google Shape;218;p19"/>
          <p:cNvSpPr txBox="1">
            <a:spLocks noGrp="1"/>
          </p:cNvSpPr>
          <p:nvPr>
            <p:ph type="title"/>
          </p:nvPr>
        </p:nvSpPr>
        <p:spPr>
          <a:xfrm>
            <a:off x="1003177" y="1266716"/>
            <a:ext cx="10515600" cy="1325563"/>
          </a:xfrm>
          <a:prstGeom prst="rect">
            <a:avLst/>
          </a:prstGeom>
          <a:noFill/>
          <a:ln>
            <a:noFill/>
          </a:ln>
        </p:spPr>
        <p:txBody>
          <a:bodyPr spcFirstLastPara="1" wrap="square" lIns="91425" tIns="45700" rIns="91425" bIns="45700" anchor="ctr" anchorCtr="0">
            <a:normAutofit/>
          </a:bodyPr>
          <a:lstStyle/>
          <a:p>
            <a:pPr>
              <a:buSzPts val="4400"/>
            </a:pPr>
            <a:r>
              <a:rPr lang="sv-SE" dirty="0"/>
              <a:t>B) </a:t>
            </a:r>
            <a:r>
              <a:rPr lang="pl-PL" sz="4400" dirty="0">
                <a:solidFill>
                  <a:schemeClr val="dk1"/>
                </a:solidFill>
                <a:latin typeface="Calibri"/>
                <a:ea typeface="Calibri"/>
                <a:cs typeface="Calibri"/>
                <a:sym typeface="Calibri"/>
              </a:rPr>
              <a:t>Przeprowadź burzę mózgów z jak największą liczbą rozwiązań</a:t>
            </a:r>
            <a:endParaRPr dirty="0"/>
          </a:p>
        </p:txBody>
      </p:sp>
      <p:sp>
        <p:nvSpPr>
          <p:cNvPr id="219" name="Google Shape;219;p19"/>
          <p:cNvSpPr txBox="1"/>
          <p:nvPr/>
        </p:nvSpPr>
        <p:spPr>
          <a:xfrm>
            <a:off x="1003177" y="1579403"/>
            <a:ext cx="9729926" cy="4580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9"/>
          <p:cNvSpPr txBox="1"/>
          <p:nvPr/>
        </p:nvSpPr>
        <p:spPr>
          <a:xfrm>
            <a:off x="1003177" y="2730859"/>
            <a:ext cx="9490229" cy="5232161"/>
          </a:xfrm>
          <a:prstGeom prst="rect">
            <a:avLst/>
          </a:prstGeom>
          <a:noFill/>
          <a:ln>
            <a:noFill/>
          </a:ln>
        </p:spPr>
        <p:txBody>
          <a:bodyPr spcFirstLastPara="1" wrap="square" lIns="91425" tIns="45700" rIns="91425" bIns="45700" anchor="t" anchorCtr="0">
            <a:spAutoFit/>
          </a:bodyPr>
          <a:lstStyle/>
          <a:p>
            <a:r>
              <a:rPr lang="pl-PL" sz="1800" dirty="0">
                <a:solidFill>
                  <a:schemeClr val="dk1"/>
                </a:solidFill>
                <a:latin typeface="Calibri"/>
                <a:ea typeface="Calibri"/>
                <a:cs typeface="Calibri"/>
                <a:sym typeface="Calibri"/>
              </a:rPr>
              <a:t>W tym kroku masz wymyślić jak najwięcej rozwiązań BEZ oceniania ich. Nie ma tu oceny dobre/złe! Tylko burza mózgów. Zacznijmy od Anny. Uważa ona, że uzyskanie właściwej formy czasowników w języku hiszpańskim jest bardzo trudne. </a:t>
            </a:r>
            <a:r>
              <a:rPr lang="pl-PL" sz="1600" dirty="0">
                <a:solidFill>
                  <a:srgbClr val="7030A0"/>
                </a:solidFill>
              </a:rPr>
              <a:t>Zapytaj uczestników</a:t>
            </a:r>
            <a:r>
              <a:rPr lang="pl-PL" sz="1600" dirty="0"/>
              <a:t>: Co mogłaby z tym zrobić? </a:t>
            </a:r>
            <a:r>
              <a:rPr lang="pl-PL" sz="1600" dirty="0">
                <a:solidFill>
                  <a:srgbClr val="7030A0"/>
                </a:solidFill>
              </a:rPr>
              <a:t>Zapisz ich propozycje i przypomnij im, żeby ich jeszcze nie oceniali, poproś, żeby byli nieco bardziej precyzyjni.</a:t>
            </a:r>
            <a:endParaRPr lang="pl-PL"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rgbClr val="7030A0"/>
              </a:solidFill>
              <a:latin typeface="Calibri"/>
              <a:ea typeface="Calibri"/>
              <a:cs typeface="Calibri"/>
              <a:sym typeface="Calibri"/>
            </a:endParaRPr>
          </a:p>
          <a:p>
            <a:r>
              <a:rPr lang="pl-PL" sz="1800" dirty="0">
                <a:solidFill>
                  <a:schemeClr val="dk1"/>
                </a:solidFill>
                <a:latin typeface="Calibri"/>
                <a:ea typeface="Calibri"/>
                <a:cs typeface="Calibri"/>
                <a:sym typeface="Calibri"/>
              </a:rPr>
              <a:t>Teraz Luigi, pierwszy problem: Przejście z dwóch do trzech wymiarów.</a:t>
            </a:r>
            <a:r>
              <a:rPr lang="pl-PL" sz="1600" dirty="0"/>
              <a:t> </a:t>
            </a:r>
            <a:r>
              <a:rPr lang="pl-PL" sz="1600" dirty="0">
                <a:solidFill>
                  <a:srgbClr val="7030A0"/>
                </a:solidFill>
              </a:rPr>
              <a:t>Zapytaj uczestników</a:t>
            </a:r>
            <a:r>
              <a:rPr lang="pl-PL" sz="1600" dirty="0"/>
              <a:t>: Co mogłoby być możliwym rozwiązaniem jego trudności w tym zakresie? </a:t>
            </a:r>
            <a:r>
              <a:rPr lang="pl-PL" sz="1600" dirty="0">
                <a:solidFill>
                  <a:srgbClr val="7030A0"/>
                </a:solidFill>
              </a:rPr>
              <a:t>Zapisz ich propozycje i przypomnij im, żeby ich jeszcze nie oceniali, poproś ich o precyzję.</a:t>
            </a:r>
            <a:endParaRPr lang="pl-PL"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pl-PL" sz="1800" dirty="0">
                <a:solidFill>
                  <a:schemeClr val="dk1"/>
                </a:solidFill>
                <a:latin typeface="Calibri"/>
                <a:ea typeface="Calibri"/>
                <a:cs typeface="Calibri"/>
                <a:sym typeface="Calibri"/>
              </a:rPr>
              <a:t>Drugi problem: sporadyczne popełnianie drobnych błędów w zadaniach, które rzeczywiście rozumie.</a:t>
            </a:r>
            <a:r>
              <a:rPr lang="pl-PL" sz="1600" dirty="0"/>
              <a:t> </a:t>
            </a:r>
            <a:r>
              <a:rPr lang="pl-PL" sz="1600" dirty="0">
                <a:solidFill>
                  <a:srgbClr val="7030A0"/>
                </a:solidFill>
              </a:rPr>
              <a:t>Zapytaj uczestników</a:t>
            </a:r>
            <a:r>
              <a:rPr lang="pl-PL" sz="1600" dirty="0"/>
              <a:t>: co mógłby zrobić, aby temu zaradzić? </a:t>
            </a:r>
            <a:r>
              <a:rPr lang="pl-PL" sz="1600" dirty="0">
                <a:solidFill>
                  <a:srgbClr val="7030A0"/>
                </a:solidFill>
              </a:rPr>
              <a:t>Zapisz ich propozycje i przypomnij im, żeby jeszcze ich nie oceniali, poproś, żeby byli w miarę precyzyjni.</a:t>
            </a:r>
            <a:endParaRPr lang="pl-PL"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Im więcej różnych możliwości, tym większe prawdopodobieństwo, że uda się znaleźć naprawdę dobrą. Jeśli na tym etapie będziesz oceniać rozwiązania, uniemożliwi Ci to wymyślanie nowych.</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4" name="Picture 2">
            <a:extLst>
              <a:ext uri="{FF2B5EF4-FFF2-40B4-BE49-F238E27FC236}">
                <a16:creationId xmlns:a16="http://schemas.microsoft.com/office/drawing/2014/main" id="{A1D979F9-06D5-49B6-99AE-50CFEFD6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25" name="Google Shape;225;p20"/>
          <p:cNvSpPr txBox="1">
            <a:spLocks noGrp="1"/>
          </p:cNvSpPr>
          <p:nvPr>
            <p:ph type="title"/>
          </p:nvPr>
        </p:nvSpPr>
        <p:spPr>
          <a:xfrm>
            <a:off x="838200" y="1134595"/>
            <a:ext cx="10515600" cy="1325563"/>
          </a:xfrm>
          <a:prstGeom prst="rect">
            <a:avLst/>
          </a:prstGeom>
          <a:noFill/>
          <a:ln>
            <a:noFill/>
          </a:ln>
        </p:spPr>
        <p:txBody>
          <a:bodyPr spcFirstLastPara="1" wrap="square" lIns="91425" tIns="45700" rIns="91425" bIns="45700" anchor="ctr" anchorCtr="0">
            <a:normAutofit/>
          </a:bodyPr>
          <a:lstStyle/>
          <a:p>
            <a:pPr>
              <a:buSzPts val="4400"/>
            </a:pPr>
            <a:r>
              <a:rPr lang="sv-SE" dirty="0"/>
              <a:t>C) </a:t>
            </a:r>
            <a:r>
              <a:rPr lang="pl-PL" sz="4400" dirty="0">
                <a:solidFill>
                  <a:schemeClr val="dk1"/>
                </a:solidFill>
                <a:latin typeface="Calibri"/>
                <a:ea typeface="Calibri"/>
                <a:cs typeface="Calibri"/>
                <a:sym typeface="Calibri"/>
              </a:rPr>
              <a:t>Oceń za i przeciw, a następnie wybierz</a:t>
            </a:r>
            <a:endParaRPr dirty="0"/>
          </a:p>
        </p:txBody>
      </p:sp>
      <p:sp>
        <p:nvSpPr>
          <p:cNvPr id="226" name="Google Shape;226;p20"/>
          <p:cNvSpPr txBox="1"/>
          <p:nvPr/>
        </p:nvSpPr>
        <p:spPr>
          <a:xfrm>
            <a:off x="838200" y="2304609"/>
            <a:ext cx="10067278" cy="4708941"/>
          </a:xfrm>
          <a:prstGeom prst="rect">
            <a:avLst/>
          </a:prstGeom>
          <a:noFill/>
          <a:ln>
            <a:noFill/>
          </a:ln>
        </p:spPr>
        <p:txBody>
          <a:bodyPr spcFirstLastPara="1" wrap="square" lIns="91425" tIns="45700" rIns="91425" bIns="45700" anchor="t" anchorCtr="0">
            <a:spAutoFit/>
          </a:bodyPr>
          <a:lstStyle/>
          <a:p>
            <a:r>
              <a:rPr lang="pl-PL" sz="1800" dirty="0">
                <a:solidFill>
                  <a:schemeClr val="dk1"/>
                </a:solidFill>
                <a:latin typeface="Calibri"/>
                <a:ea typeface="Calibri"/>
                <a:cs typeface="Calibri"/>
                <a:sym typeface="Calibri"/>
              </a:rPr>
              <a:t>Jest to najbardziej wyczerpujący etap i może zająć trochę czasu. </a:t>
            </a:r>
            <a:r>
              <a:rPr lang="pl-PL" sz="1600" dirty="0">
                <a:solidFill>
                  <a:srgbClr val="7030A0"/>
                </a:solidFill>
              </a:rPr>
              <a:t>Powiedz uczestnikom: Na początek macie samodzielnie wypisać wszystkie plusy i minusy, jakie przychodzą wam do głowy przy co najmniej pięciu wymienionych rozwiązaniach problemu Anny, takich jak +szybko, -wymaga nauczyciela itp. Macie na to 7 minut. </a:t>
            </a:r>
            <a:endParaRPr lang="pl-PL"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*Kiedy uczestnicy skończą, przedyskutujcie, jakie plusy i minusy wymyślili dla poszczególnych rozwiązań. Następnie spróbujcie ocenić, które z nich ma najwięcej plusów w stosunku do minusów i sprawdźcie, czy uczniowie się z tym zgadzają.</a:t>
            </a:r>
          </a:p>
          <a:p>
            <a:pPr marL="0" marR="0" lvl="0" indent="0" algn="l" rtl="0">
              <a:spcBef>
                <a:spcPts val="0"/>
              </a:spcBef>
              <a:spcAft>
                <a:spcPts val="0"/>
              </a:spcAft>
              <a:buNone/>
            </a:pPr>
            <a:endParaRPr lang="pl-PL"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800" dirty="0">
                <a:solidFill>
                  <a:srgbClr val="7030A0"/>
                </a:solidFill>
                <a:latin typeface="Calibri"/>
                <a:ea typeface="Calibri"/>
                <a:cs typeface="Calibri"/>
                <a:sym typeface="Calibri"/>
              </a:rPr>
              <a:t>W następnym etapie oceńcie za i przeciw dla trzech rozwiązań każdego z dwóch problemów </a:t>
            </a:r>
            <a:r>
              <a:rPr lang="pl-PL" sz="1800" dirty="0" err="1">
                <a:solidFill>
                  <a:srgbClr val="7030A0"/>
                </a:solidFill>
                <a:latin typeface="Calibri"/>
                <a:ea typeface="Calibri"/>
                <a:cs typeface="Calibri"/>
                <a:sym typeface="Calibri"/>
              </a:rPr>
              <a:t>Luigisa</a:t>
            </a:r>
            <a:r>
              <a:rPr lang="pl-PL" sz="1800" dirty="0">
                <a:solidFill>
                  <a:srgbClr val="7030A0"/>
                </a:solidFill>
                <a:latin typeface="Calibri"/>
                <a:ea typeface="Calibri"/>
                <a:cs typeface="Calibri"/>
                <a:sym typeface="Calibri"/>
              </a:rPr>
              <a:t>. Znowu siedem minut.</a:t>
            </a:r>
          </a:p>
          <a:p>
            <a:pPr marL="0" marR="0" lvl="0" indent="0" algn="l" rtl="0">
              <a:spcBef>
                <a:spcPts val="0"/>
              </a:spcBef>
              <a:spcAft>
                <a:spcPts val="0"/>
              </a:spcAft>
              <a:buNone/>
            </a:pPr>
            <a:endParaRPr lang="pl-PL" sz="1800" dirty="0">
              <a:solidFill>
                <a:srgbClr val="7030A0"/>
              </a:solidFill>
              <a:latin typeface="Calibri"/>
              <a:ea typeface="Calibri"/>
              <a:cs typeface="Calibri"/>
              <a:sym typeface="Calibri"/>
            </a:endParaRP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*Kiedy uczestnicy skończą, przedyskutujcie, jakie plusy i minusy wymyślili dla poszczególnych rozwiązań. Następnie spróbujcie ocenić, które z nich miało najwięcej plusów w stosunku do minusów i sprawdźcie, czy uczestnicy się z tym zgadzają.</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4" name="Picture 2">
            <a:extLst>
              <a:ext uri="{FF2B5EF4-FFF2-40B4-BE49-F238E27FC236}">
                <a16:creationId xmlns:a16="http://schemas.microsoft.com/office/drawing/2014/main" id="{4C29552D-FC35-4493-9856-B9A388A76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31" name="Google Shape;231;p21"/>
          <p:cNvSpPr txBox="1">
            <a:spLocks noGrp="1"/>
          </p:cNvSpPr>
          <p:nvPr>
            <p:ph type="title"/>
          </p:nvPr>
        </p:nvSpPr>
        <p:spPr>
          <a:xfrm>
            <a:off x="838200" y="2210858"/>
            <a:ext cx="10515600" cy="1325563"/>
          </a:xfrm>
          <a:prstGeom prst="rect">
            <a:avLst/>
          </a:prstGeom>
          <a:noFill/>
          <a:ln>
            <a:noFill/>
          </a:ln>
        </p:spPr>
        <p:txBody>
          <a:bodyPr spcFirstLastPara="1" wrap="square" lIns="91425" tIns="45700" rIns="91425" bIns="45700" anchor="ctr" anchorCtr="0">
            <a:normAutofit/>
          </a:bodyPr>
          <a:lstStyle/>
          <a:p>
            <a:pPr>
              <a:buSzPts val="4400"/>
            </a:pPr>
            <a:r>
              <a:rPr lang="sv-SE" dirty="0"/>
              <a:t>D) </a:t>
            </a:r>
            <a:r>
              <a:rPr lang="pl-PL" sz="4400" dirty="0">
                <a:solidFill>
                  <a:schemeClr val="dk1"/>
                </a:solidFill>
                <a:latin typeface="Calibri"/>
                <a:ea typeface="Calibri"/>
                <a:cs typeface="Calibri"/>
                <a:sym typeface="Calibri"/>
              </a:rPr>
              <a:t>Zrób to! Następnie oceń wynik</a:t>
            </a:r>
            <a:endParaRPr dirty="0"/>
          </a:p>
        </p:txBody>
      </p:sp>
      <p:sp>
        <p:nvSpPr>
          <p:cNvPr id="232" name="Google Shape;232;p21"/>
          <p:cNvSpPr txBox="1"/>
          <p:nvPr/>
        </p:nvSpPr>
        <p:spPr>
          <a:xfrm>
            <a:off x="838200" y="3993621"/>
            <a:ext cx="105786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Ostatnim krokiem jest po prostu zrobienie tego, co wybrałeś jako najlepsze rozwiązanie. Ćwiczenie polega na napisaniu planu dla Anny i Luigiego, w jaki sposób mają postępować zgodnie z rozwiązaniami wybranymi jako najlepsze. Napisz krótki plan dla każdego z nich. </a:t>
            </a:r>
            <a:r>
              <a:rPr lang="pl-PL" sz="1800" dirty="0">
                <a:solidFill>
                  <a:srgbClr val="7030A0"/>
                </a:solidFill>
                <a:latin typeface="Calibri"/>
                <a:ea typeface="Calibri"/>
                <a:cs typeface="Calibri"/>
                <a:sym typeface="Calibri"/>
              </a:rPr>
              <a:t>Daj uczestnikom 5 minut, a następnie omów ich plany.</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Jeśli wszystko pójdzie zgodnie z planem, problem zniknie lub będzie znacznie mniejszy na tym etapie, jeśli jednak pozostanie, po prostu wróćcie do etapu pierwszego i spróbujcie ponownie. Jeśli wszystko się powiedzie, zastanówcie się przez chwilę, dlaczego tak się stało - być może nauczyliście się czegoś o tym, jak radzić sobie w trudnych sytuacjach.</a:t>
            </a:r>
            <a:endParaRPr sz="18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 name="Picture 2">
            <a:extLst>
              <a:ext uri="{FF2B5EF4-FFF2-40B4-BE49-F238E27FC236}">
                <a16:creationId xmlns:a16="http://schemas.microsoft.com/office/drawing/2014/main" id="{B6CCA8FA-3D9C-4705-BBF7-CCFAC51FF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37" name="Google Shape;237;p22"/>
          <p:cNvSpPr txBox="1">
            <a:spLocks noGrp="1"/>
          </p:cNvSpPr>
          <p:nvPr>
            <p:ph type="title"/>
          </p:nvPr>
        </p:nvSpPr>
        <p:spPr>
          <a:xfrm>
            <a:off x="838200" y="15843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Twoja kolej!</a:t>
            </a:r>
            <a:endParaRPr dirty="0"/>
          </a:p>
        </p:txBody>
      </p:sp>
      <p:sp>
        <p:nvSpPr>
          <p:cNvPr id="238" name="Google Shape;238;p22"/>
          <p:cNvSpPr txBox="1"/>
          <p:nvPr/>
        </p:nvSpPr>
        <p:spPr>
          <a:xfrm>
            <a:off x="838200" y="3011487"/>
            <a:ext cx="106494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rgbClr val="7030A0"/>
                </a:solidFill>
                <a:latin typeface="Calibri"/>
                <a:ea typeface="Calibri"/>
                <a:cs typeface="Calibri"/>
                <a:sym typeface="Calibri"/>
              </a:rPr>
              <a:t>Powiedz uczestnikom: Ostatnim zadaniem jest samodzielne wdrożenie tej strategii, nie wahajcie się prosić o pomoc. Macie na to zadanie 10 minut</a:t>
            </a:r>
            <a:r>
              <a:rPr lang="en-US" sz="1800" dirty="0">
                <a:solidFill>
                  <a:srgbClr val="7030A0"/>
                </a:solidFill>
                <a:latin typeface="Calibri"/>
                <a:ea typeface="Calibri"/>
                <a:cs typeface="Calibri"/>
                <a:sym typeface="Calibri"/>
              </a:rPr>
              <a:t>.</a:t>
            </a:r>
            <a:endParaRPr lang="en-US" dirty="0"/>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panose="020B0604020202020204" pitchFamily="34" charset="0"/>
              <a:buChar char="•"/>
            </a:pPr>
            <a:r>
              <a:rPr lang="pl-PL" sz="1800" dirty="0">
                <a:solidFill>
                  <a:schemeClr val="dk1"/>
                </a:solidFill>
                <a:latin typeface="Calibri"/>
                <a:ea typeface="Calibri"/>
                <a:cs typeface="Calibri"/>
                <a:sym typeface="Calibri"/>
              </a:rPr>
              <a:t>Spróbujcie określić problem, jaki macie w nauce lub pracy, być może jest to coś, co zapisaliście w ostatnim bloku. Postaraj się być tak konkretny, jak to tylko możliwe</a:t>
            </a:r>
            <a:r>
              <a:rPr lang="en-US" sz="1800" dirty="0">
                <a:solidFill>
                  <a:schemeClr val="dk1"/>
                </a:solidFill>
                <a:latin typeface="Calibri"/>
                <a:ea typeface="Calibri"/>
                <a:cs typeface="Calibri"/>
                <a:sym typeface="Calibri"/>
              </a:rPr>
              <a:t>.</a:t>
            </a:r>
            <a:endParaRPr lang="en-US" dirty="0"/>
          </a:p>
          <a:p>
            <a:pPr marL="400050" marR="0" lvl="0" indent="-285750" algn="l" rtl="0">
              <a:spcBef>
                <a:spcPts val="0"/>
              </a:spcBef>
              <a:spcAft>
                <a:spcPts val="0"/>
              </a:spcAft>
              <a:buClr>
                <a:schemeClr val="dk1"/>
              </a:buClr>
              <a:buSzPts val="1800"/>
              <a:buFont typeface="Arial" panose="020B0604020202020204" pitchFamily="34"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pl-PL" sz="1800" dirty="0">
                <a:solidFill>
                  <a:schemeClr val="dk1"/>
                </a:solidFill>
                <a:latin typeface="Calibri"/>
                <a:ea typeface="Calibri"/>
                <a:cs typeface="Calibri"/>
                <a:sym typeface="Calibri"/>
              </a:rPr>
              <a:t>Burza mózgów na temat rozwiązań</a:t>
            </a:r>
          </a:p>
          <a:p>
            <a:pPr marL="285750" marR="0" lvl="0" indent="-285750" algn="l" rtl="0">
              <a:spcBef>
                <a:spcPts val="0"/>
              </a:spcBef>
              <a:spcAft>
                <a:spcPts val="0"/>
              </a:spcAft>
              <a:buFont typeface="Arial" panose="020B0604020202020204" pitchFamily="34" charset="0"/>
              <a:buChar char="•"/>
            </a:pPr>
            <a:endParaRPr lang="pl-PL"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pl-PL" sz="1800" dirty="0">
                <a:solidFill>
                  <a:schemeClr val="dk1"/>
                </a:solidFill>
                <a:latin typeface="Calibri"/>
                <a:ea typeface="Calibri"/>
                <a:cs typeface="Calibri"/>
                <a:sym typeface="Calibri"/>
              </a:rPr>
              <a:t>Oceń zalety i wady</a:t>
            </a:r>
          </a:p>
          <a:p>
            <a:pPr marL="285750" marR="0" lvl="0" indent="-285750" algn="l" rtl="0">
              <a:spcBef>
                <a:spcPts val="0"/>
              </a:spcBef>
              <a:spcAft>
                <a:spcPts val="0"/>
              </a:spcAft>
              <a:buFont typeface="Arial" panose="020B0604020202020204" pitchFamily="34" charset="0"/>
              <a:buChar char="•"/>
            </a:pPr>
            <a:endParaRPr lang="pl-PL" sz="1800" dirty="0">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pl-PL" sz="1800" dirty="0">
                <a:solidFill>
                  <a:schemeClr val="dk1"/>
                </a:solidFill>
                <a:latin typeface="Calibri"/>
                <a:ea typeface="Calibri"/>
                <a:cs typeface="Calibri"/>
                <a:sym typeface="Calibri"/>
              </a:rPr>
              <a:t>Wybierz i zrób to następnym razem, gdy będziesz miał okazję.</a:t>
            </a:r>
            <a:endParaRPr lang="en-US" sz="1800"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4" name="Picture 2">
            <a:extLst>
              <a:ext uri="{FF2B5EF4-FFF2-40B4-BE49-F238E27FC236}">
                <a16:creationId xmlns:a16="http://schemas.microsoft.com/office/drawing/2014/main" id="{AC571EA1-5647-4771-98C7-1CE5D2471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43" name="Google Shape;243;p23"/>
          <p:cNvSpPr txBox="1">
            <a:spLocks noGrp="1"/>
          </p:cNvSpPr>
          <p:nvPr>
            <p:ph type="title"/>
          </p:nvPr>
        </p:nvSpPr>
        <p:spPr>
          <a:xfrm>
            <a:off x="838200" y="1059391"/>
            <a:ext cx="1071282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l-PL" dirty="0"/>
              <a:t>Zasada 15 minut, czyli koniec z prokrastynacją</a:t>
            </a:r>
            <a:endParaRPr dirty="0"/>
          </a:p>
        </p:txBody>
      </p:sp>
      <p:sp>
        <p:nvSpPr>
          <p:cNvPr id="244" name="Google Shape;244;p23"/>
          <p:cNvSpPr txBox="1"/>
          <p:nvPr/>
        </p:nvSpPr>
        <p:spPr>
          <a:xfrm>
            <a:off x="807875" y="2204016"/>
            <a:ext cx="1050240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Praca z zagadnieniami i tematami, które uważasz za bardzo trudne, może wydawać się przytłaczająca i niekończąca się. Dlatego podpowiemy Ci, jak sprawić, by stały się one łatwiejsze do opanowania - zasada 15 minut. Jest ona naprawdę prosta.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Jeśli masz do wykonania zadanie, na które nie masz ochoty lub które wydaje Ci się przytłaczające. Wyznacz czas, w którym obiecasz sobie, że poświęcisz na to zadanie dokładnie 15 minut i co dokładnie zrobisz w ciągu tych 15 minut. Kiedy zaczniesz, ustaw alarm. Po upływie 15 minut zdecyduj, czy dasz radę kolejne 15 minut, prawdopodobnie tak, po następnych 15 minutach powtórz, powtórz itd. Kiedy zdecydujesz się przerwać pracę, ważne jest, abyś dokładnie określił, kiedy poświęcisz następne 15 minut na wykonanie zadania. W ten sposób następna sesja jest zawsze zarezerwowana!</a:t>
            </a: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Anna musiała popracować nad hiszpańskimi czasownikami, więc postanowiła, że bezpośrednio po powrocie z pracy poświęci 15 minut na sprawdzenie, jakie czasowniki oblała na ostatnim egzaminie. Luigi, który jest bardzo zmęczony po szkole, postanowił, że po obiedzie przez 15 minut będzie oglądał na </a:t>
            </a:r>
            <a:r>
              <a:rPr lang="pl-PL" sz="1800" dirty="0" err="1">
                <a:solidFill>
                  <a:schemeClr val="dk1"/>
                </a:solidFill>
                <a:latin typeface="Calibri"/>
                <a:ea typeface="Calibri"/>
                <a:cs typeface="Calibri"/>
                <a:sym typeface="Calibri"/>
              </a:rPr>
              <a:t>youtube</a:t>
            </a:r>
            <a:r>
              <a:rPr lang="pl-PL" sz="1800" dirty="0">
                <a:solidFill>
                  <a:schemeClr val="dk1"/>
                </a:solidFill>
                <a:latin typeface="Calibri"/>
                <a:ea typeface="Calibri"/>
                <a:cs typeface="Calibri"/>
                <a:sym typeface="Calibri"/>
              </a:rPr>
              <a:t> instrukcje, jak przejść z dwóch do trzech wymiarów w geometrii.</a:t>
            </a:r>
          </a:p>
          <a:p>
            <a:pPr marL="0" marR="0" lvl="0" indent="0" algn="l" rtl="0">
              <a:spcBef>
                <a:spcPts val="0"/>
              </a:spcBef>
              <a:spcAft>
                <a:spcPts val="0"/>
              </a:spcAft>
              <a:buNone/>
            </a:pPr>
            <a:r>
              <a:rPr lang="pl-PL" sz="1800" dirty="0">
                <a:solidFill>
                  <a:schemeClr val="dk1"/>
                </a:solidFill>
                <a:latin typeface="Calibri"/>
                <a:ea typeface="Calibri"/>
                <a:cs typeface="Calibri"/>
                <a:sym typeface="Calibri"/>
              </a:rPr>
              <a:t>Zasada 15 minut jest często bardzo przydatna w oszukiwaniu samego siebie, aby pokonać prokrastynację - pamiętaj, że nigdy nie zapisujesz się na więcej niż 15 minut, ale zawsze zapisujesz się na kolejne 15 minut! Dlatego przed podsumowaniem tego warsztatu chcę, abyś zdecydował, kiedy spędzisz najbliższe 15 minut.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4" name="Picture 2">
            <a:extLst>
              <a:ext uri="{FF2B5EF4-FFF2-40B4-BE49-F238E27FC236}">
                <a16:creationId xmlns:a16="http://schemas.microsoft.com/office/drawing/2014/main" id="{A9515E41-FF33-48B5-8B9D-99F74276A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50" name="Google Shape;250;gce26b615b0_0_0"/>
          <p:cNvSpPr txBox="1">
            <a:spLocks noGrp="1"/>
          </p:cNvSpPr>
          <p:nvPr>
            <p:ph type="title"/>
          </p:nvPr>
        </p:nvSpPr>
        <p:spPr>
          <a:xfrm>
            <a:off x="838200" y="134725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dirty="0"/>
              <a:t>Podsumowanie</a:t>
            </a:r>
            <a:endParaRPr dirty="0"/>
          </a:p>
        </p:txBody>
      </p:sp>
      <p:sp>
        <p:nvSpPr>
          <p:cNvPr id="251" name="Google Shape;251;gce26b615b0_0_0"/>
          <p:cNvSpPr txBox="1"/>
          <p:nvPr/>
        </p:nvSpPr>
        <p:spPr>
          <a:xfrm>
            <a:off x="720325" y="2466307"/>
            <a:ext cx="10449900" cy="3139291"/>
          </a:xfrm>
          <a:prstGeom prst="rect">
            <a:avLst/>
          </a:prstGeom>
          <a:noFill/>
          <a:ln>
            <a:noFill/>
          </a:ln>
        </p:spPr>
        <p:txBody>
          <a:bodyPr spcFirstLastPara="1" wrap="square" lIns="91425" tIns="91425" rIns="91425" bIns="91425" anchor="t" anchorCtr="0">
            <a:spAutoFit/>
          </a:bodyPr>
          <a:lstStyle/>
          <a:p>
            <a:r>
              <a:rPr lang="pl-PL" sz="2400" dirty="0">
                <a:latin typeface="Calibri"/>
                <a:ea typeface="Calibri"/>
                <a:cs typeface="Calibri"/>
                <a:sym typeface="Calibri"/>
              </a:rPr>
              <a:t>Dzisiaj na przykładzie Anny i Luigiego omówiliśmy kilka sposobów przełamywania barier: pytanie dlaczego, wyobrażanie sobie sukcesu, odwracanie lęków, rozwiązywanie problemów i zasada 15 minut. Mamy nadzieję, że te ćwiczenia przydadzą się Wam w przyszłej nauce i w życiu. Te umiejętności nie usuną wszystkich trudności z życia i nauki, ale raczej ułatwią ich pokonanie. Ostatnie ćwiczenie polega na zapisaniu, kiedy przydadzą się Wam te umiejętności i czy będziecie z nich korzystać w najbliższej przyszłości.</a:t>
            </a:r>
            <a:r>
              <a:rPr lang="sv-SE" sz="2400" dirty="0">
                <a:latin typeface="Calibri"/>
                <a:ea typeface="Calibri"/>
                <a:cs typeface="Calibri"/>
                <a:sym typeface="Calibri"/>
              </a:rPr>
              <a:t> </a:t>
            </a:r>
            <a:r>
              <a:rPr lang="pl-PL" sz="2400" dirty="0">
                <a:solidFill>
                  <a:srgbClr val="7030A0"/>
                </a:solidFill>
                <a:latin typeface="Calibri"/>
                <a:ea typeface="Calibri"/>
                <a:cs typeface="Calibri"/>
                <a:sym typeface="Calibri"/>
              </a:rPr>
              <a:t>Poproś uczniów o podanie przykładów, a następnie zakończ warsztaty.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5" name="Picture 2">
            <a:extLst>
              <a:ext uri="{FF2B5EF4-FFF2-40B4-BE49-F238E27FC236}">
                <a16:creationId xmlns:a16="http://schemas.microsoft.com/office/drawing/2014/main" id="{6DD7BC5B-8253-4C0B-A075-10AC27FCF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5" name="Google Shape;95;p2"/>
          <p:cNvSpPr/>
          <p:nvPr/>
        </p:nvSpPr>
        <p:spPr>
          <a:xfrm>
            <a:off x="186431" y="1277471"/>
            <a:ext cx="4297108" cy="2699465"/>
          </a:xfrm>
          <a:prstGeom prst="cloudCallout">
            <a:avLst>
              <a:gd name="adj1" fmla="val 48196"/>
              <a:gd name="adj2" fmla="val 59813"/>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l-PL" sz="1800" dirty="0">
                <a:solidFill>
                  <a:schemeClr val="dk1"/>
                </a:solidFill>
                <a:latin typeface="Calibri"/>
                <a:ea typeface="Calibri"/>
                <a:cs typeface="Calibri"/>
                <a:sym typeface="Calibri"/>
              </a:rPr>
              <a:t>Gramatyka jest okropna</a:t>
            </a:r>
          </a:p>
          <a:p>
            <a:pPr lvl="0" algn="ctr"/>
            <a:endParaRPr lang="pl-PL" sz="1800" dirty="0">
              <a:solidFill>
                <a:schemeClr val="dk1"/>
              </a:solidFill>
              <a:latin typeface="Calibri"/>
              <a:ea typeface="Calibri"/>
              <a:cs typeface="Calibri"/>
              <a:sym typeface="Calibri"/>
            </a:endParaRPr>
          </a:p>
          <a:p>
            <a:pPr lvl="0" algn="ctr"/>
            <a:r>
              <a:rPr lang="pl-PL" sz="1800" dirty="0">
                <a:solidFill>
                  <a:schemeClr val="dk1"/>
                </a:solidFill>
                <a:latin typeface="Calibri"/>
                <a:ea typeface="Calibri"/>
                <a:cs typeface="Calibri"/>
                <a:sym typeface="Calibri"/>
              </a:rPr>
              <a:t>Zaimki są beznadziejne</a:t>
            </a:r>
          </a:p>
          <a:p>
            <a:pPr lvl="0" algn="ctr"/>
            <a:endParaRPr lang="pl-PL" sz="1800" dirty="0">
              <a:solidFill>
                <a:schemeClr val="dk1"/>
              </a:solidFill>
              <a:latin typeface="Calibri"/>
              <a:ea typeface="Calibri"/>
              <a:cs typeface="Calibri"/>
              <a:sym typeface="Calibri"/>
            </a:endParaRPr>
          </a:p>
          <a:p>
            <a:pPr lvl="0" algn="ctr"/>
            <a:r>
              <a:rPr lang="pl-PL" sz="1800" dirty="0">
                <a:solidFill>
                  <a:schemeClr val="dk1"/>
                </a:solidFill>
                <a:latin typeface="Calibri"/>
                <a:ea typeface="Calibri"/>
                <a:cs typeface="Calibri"/>
                <a:sym typeface="Calibri"/>
              </a:rPr>
              <a:t>Brzmię głupio</a:t>
            </a:r>
          </a:p>
          <a:p>
            <a:pPr lvl="0" algn="ctr"/>
            <a:endParaRPr lang="pl-PL" sz="1800" dirty="0">
              <a:solidFill>
                <a:schemeClr val="dk1"/>
              </a:solidFill>
              <a:latin typeface="Calibri"/>
              <a:ea typeface="Calibri"/>
              <a:cs typeface="Calibri"/>
              <a:sym typeface="Calibri"/>
            </a:endParaRPr>
          </a:p>
          <a:p>
            <a:pPr lvl="0" algn="ctr"/>
            <a:r>
              <a:rPr lang="pl-PL" sz="1800" dirty="0">
                <a:solidFill>
                  <a:schemeClr val="dk1"/>
                </a:solidFill>
                <a:latin typeface="Calibri"/>
                <a:ea typeface="Calibri"/>
                <a:cs typeface="Calibri"/>
                <a:sym typeface="Calibri"/>
              </a:rPr>
              <a:t>Popełniam okropne błędy</a:t>
            </a:r>
          </a:p>
        </p:txBody>
      </p:sp>
      <p:sp>
        <p:nvSpPr>
          <p:cNvPr id="96" name="Google Shape;96;p2"/>
          <p:cNvSpPr txBox="1">
            <a:spLocks noGrp="1"/>
          </p:cNvSpPr>
          <p:nvPr>
            <p:ph type="title"/>
          </p:nvPr>
        </p:nvSpPr>
        <p:spPr>
          <a:xfrm>
            <a:off x="4341182" y="1648074"/>
            <a:ext cx="8767438" cy="13506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55A11"/>
              </a:buClr>
              <a:buSzPts val="4400"/>
              <a:buFont typeface="Calibri"/>
              <a:buNone/>
            </a:pPr>
            <a:r>
              <a:rPr lang="pl-PL" dirty="0">
                <a:solidFill>
                  <a:srgbClr val="C55A11"/>
                </a:solidFill>
              </a:rPr>
              <a:t>Dlaczego Anna uczy się hiszpańskiego?</a:t>
            </a:r>
            <a:endParaRPr dirty="0">
              <a:solidFill>
                <a:srgbClr val="C55A11"/>
              </a:solidFill>
            </a:endParaRPr>
          </a:p>
        </p:txBody>
      </p:sp>
      <p:pic>
        <p:nvPicPr>
          <p:cNvPr id="97" name="Google Shape;97;p2" descr="Pix For  Grumpy Face Emoticon"/>
          <p:cNvPicPr preferRelativeResize="0"/>
          <p:nvPr/>
        </p:nvPicPr>
        <p:blipFill rotWithShape="1">
          <a:blip r:embed="rId4">
            <a:alphaModFix/>
          </a:blip>
          <a:srcRect/>
          <a:stretch/>
        </p:blipFill>
        <p:spPr>
          <a:xfrm>
            <a:off x="4437843" y="3287137"/>
            <a:ext cx="3316313" cy="34717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0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5" name="Picture 2">
            <a:extLst>
              <a:ext uri="{FF2B5EF4-FFF2-40B4-BE49-F238E27FC236}">
                <a16:creationId xmlns:a16="http://schemas.microsoft.com/office/drawing/2014/main" id="{D2F60D5A-7644-4A9A-8A1E-92CC63E5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04" name="Google Shape;104;p3" descr="Free A Person Thinking, Download Free Clip Art, Free Clip Art on ..."/>
          <p:cNvPicPr preferRelativeResize="0"/>
          <p:nvPr/>
        </p:nvPicPr>
        <p:blipFill rotWithShape="1">
          <a:blip r:embed="rId4">
            <a:clrChange>
              <a:clrFrom>
                <a:srgbClr val="FFFFFF"/>
              </a:clrFrom>
              <a:clrTo>
                <a:srgbClr val="FFFFFF">
                  <a:alpha val="0"/>
                </a:srgbClr>
              </a:clrTo>
            </a:clrChange>
            <a:alphaModFix/>
          </a:blip>
          <a:srcRect/>
          <a:stretch/>
        </p:blipFill>
        <p:spPr>
          <a:xfrm>
            <a:off x="2424709" y="2218010"/>
            <a:ext cx="4270907" cy="4274865"/>
          </a:xfrm>
          <a:prstGeom prst="rect">
            <a:avLst/>
          </a:prstGeom>
          <a:noFill/>
          <a:ln>
            <a:noFill/>
          </a:ln>
        </p:spPr>
      </p:pic>
      <p:sp>
        <p:nvSpPr>
          <p:cNvPr id="105" name="Google Shape;105;p3"/>
          <p:cNvSpPr/>
          <p:nvPr/>
        </p:nvSpPr>
        <p:spPr>
          <a:xfrm>
            <a:off x="7388290" y="717007"/>
            <a:ext cx="3965510" cy="2808514"/>
          </a:xfrm>
          <a:prstGeom prst="cloudCallout">
            <a:avLst>
              <a:gd name="adj1" fmla="val -60234"/>
              <a:gd name="adj2" fmla="val 59971"/>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800" b="0" i="0" u="none" strike="noStrike" cap="none" dirty="0">
                <a:solidFill>
                  <a:schemeClr val="dk1"/>
                </a:solidFill>
                <a:latin typeface="Calibri"/>
                <a:ea typeface="Calibri"/>
                <a:cs typeface="Calibri"/>
                <a:sym typeface="Calibri"/>
              </a:rPr>
              <a:t>Dlaczego właściwie uczę się hiszpańskiego?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7" name="Picture 2">
            <a:extLst>
              <a:ext uri="{FF2B5EF4-FFF2-40B4-BE49-F238E27FC236}">
                <a16:creationId xmlns:a16="http://schemas.microsoft.com/office/drawing/2014/main" id="{DBA97205-62F7-4893-8FFB-B54C8156C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12" name="Google Shape;112;p4"/>
          <p:cNvSpPr/>
          <p:nvPr/>
        </p:nvSpPr>
        <p:spPr>
          <a:xfrm>
            <a:off x="7128769" y="225638"/>
            <a:ext cx="5063231" cy="4775167"/>
          </a:xfrm>
          <a:prstGeom prst="cloudCallout">
            <a:avLst>
              <a:gd name="adj1" fmla="val -57100"/>
              <a:gd name="adj2" fmla="val 57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l-PL" sz="1600" dirty="0">
                <a:solidFill>
                  <a:schemeClr val="dk1"/>
                </a:solidFill>
                <a:latin typeface="Calibri"/>
                <a:ea typeface="Calibri"/>
                <a:cs typeface="Calibri"/>
                <a:sym typeface="Calibri"/>
              </a:rPr>
              <a:t>Chcę mieć poczucie, że opanowałem coś trudnego</a:t>
            </a:r>
          </a:p>
          <a:p>
            <a:pPr lvl="0" algn="ctr"/>
            <a:endParaRPr lang="pl-PL" sz="1600" dirty="0">
              <a:solidFill>
                <a:schemeClr val="dk1"/>
              </a:solidFill>
              <a:latin typeface="Calibri"/>
              <a:ea typeface="Calibri"/>
              <a:cs typeface="Calibri"/>
              <a:sym typeface="Calibri"/>
            </a:endParaRPr>
          </a:p>
          <a:p>
            <a:pPr lvl="0" algn="ctr"/>
            <a:r>
              <a:rPr lang="pl-PL" sz="1600" dirty="0">
                <a:solidFill>
                  <a:schemeClr val="dk1"/>
                </a:solidFill>
                <a:latin typeface="Calibri"/>
                <a:ea typeface="Calibri"/>
                <a:cs typeface="Calibri"/>
                <a:sym typeface="Calibri"/>
              </a:rPr>
              <a:t>Chcę umieć zamawiać hiszpańskie jedzenie</a:t>
            </a:r>
          </a:p>
          <a:p>
            <a:pPr lvl="0" algn="ctr"/>
            <a:endParaRPr lang="pl-PL" sz="1600" dirty="0">
              <a:solidFill>
                <a:schemeClr val="dk1"/>
              </a:solidFill>
              <a:latin typeface="Calibri"/>
              <a:ea typeface="Calibri"/>
              <a:cs typeface="Calibri"/>
              <a:sym typeface="Calibri"/>
            </a:endParaRPr>
          </a:p>
          <a:p>
            <a:pPr lvl="0" algn="ctr"/>
            <a:r>
              <a:rPr lang="pl-PL" sz="1600" dirty="0">
                <a:solidFill>
                  <a:schemeClr val="dk1"/>
                </a:solidFill>
                <a:latin typeface="Calibri"/>
                <a:ea typeface="Calibri"/>
                <a:cs typeface="Calibri"/>
                <a:sym typeface="Calibri"/>
              </a:rPr>
              <a:t>Chcę mieć możliwość pracy w Hiszpanii</a:t>
            </a:r>
          </a:p>
          <a:p>
            <a:pPr lvl="0" algn="ctr"/>
            <a:endParaRPr lang="pl-PL" sz="1600" dirty="0">
              <a:solidFill>
                <a:schemeClr val="dk1"/>
              </a:solidFill>
              <a:latin typeface="Calibri"/>
              <a:ea typeface="Calibri"/>
              <a:cs typeface="Calibri"/>
              <a:sym typeface="Calibri"/>
            </a:endParaRPr>
          </a:p>
          <a:p>
            <a:pPr lvl="0" algn="ctr"/>
            <a:r>
              <a:rPr lang="pl-PL" sz="1600" dirty="0">
                <a:solidFill>
                  <a:schemeClr val="dk1"/>
                </a:solidFill>
                <a:latin typeface="Calibri"/>
                <a:ea typeface="Calibri"/>
                <a:cs typeface="Calibri"/>
                <a:sym typeface="Calibri"/>
              </a:rPr>
              <a:t>Chcę poznać hiszpańskich przyjaciół</a:t>
            </a:r>
          </a:p>
          <a:p>
            <a:pPr lvl="0" algn="ctr"/>
            <a:endParaRPr lang="pl-PL" sz="1600" dirty="0">
              <a:solidFill>
                <a:schemeClr val="dk1"/>
              </a:solidFill>
              <a:latin typeface="Calibri"/>
              <a:ea typeface="Calibri"/>
              <a:cs typeface="Calibri"/>
              <a:sym typeface="Calibri"/>
            </a:endParaRPr>
          </a:p>
          <a:p>
            <a:pPr lvl="0" algn="ctr"/>
            <a:r>
              <a:rPr lang="pl-PL" sz="1600" dirty="0">
                <a:solidFill>
                  <a:schemeClr val="dk1"/>
                </a:solidFill>
                <a:latin typeface="Calibri"/>
                <a:ea typeface="Calibri"/>
                <a:cs typeface="Calibri"/>
                <a:sym typeface="Calibri"/>
              </a:rPr>
              <a:t>Nie chcę być osobą, która się poddaje</a:t>
            </a:r>
          </a:p>
        </p:txBody>
      </p:sp>
      <p:sp>
        <p:nvSpPr>
          <p:cNvPr id="113" name="Google Shape;113;p4"/>
          <p:cNvSpPr/>
          <p:nvPr/>
        </p:nvSpPr>
        <p:spPr>
          <a:xfrm>
            <a:off x="4563122" y="1546354"/>
            <a:ext cx="2146547" cy="1882646"/>
          </a:xfrm>
          <a:prstGeom prst="wedgeEllipseCallout">
            <a:avLst>
              <a:gd name="adj1" fmla="val -20833"/>
              <a:gd name="adj2" fmla="val 625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1800" dirty="0">
                <a:solidFill>
                  <a:schemeClr val="dk1"/>
                </a:solidFill>
                <a:latin typeface="Calibri"/>
                <a:ea typeface="Calibri"/>
                <a:cs typeface="Calibri"/>
                <a:sym typeface="Calibri"/>
              </a:rPr>
              <a:t>Warto to zrobić!</a:t>
            </a:r>
            <a:endParaRPr sz="1800" b="0" i="0" u="none" strike="noStrike" cap="none" dirty="0">
              <a:solidFill>
                <a:schemeClr val="dk1"/>
              </a:solidFill>
              <a:latin typeface="Calibri"/>
              <a:ea typeface="Calibri"/>
              <a:cs typeface="Calibri"/>
              <a:sym typeface="Calibri"/>
            </a:endParaRPr>
          </a:p>
        </p:txBody>
      </p:sp>
      <p:pic>
        <p:nvPicPr>
          <p:cNvPr id="114" name="Google Shape;114;p4" descr="animated happy face emoji - Clip Art Library"/>
          <p:cNvPicPr preferRelativeResize="0"/>
          <p:nvPr/>
        </p:nvPicPr>
        <p:blipFill rotWithShape="1">
          <a:blip r:embed="rId4">
            <a:alphaModFix/>
          </a:blip>
          <a:srcRect/>
          <a:stretch/>
        </p:blipFill>
        <p:spPr>
          <a:xfrm>
            <a:off x="2325977" y="2903052"/>
            <a:ext cx="4166530" cy="3954948"/>
          </a:xfrm>
          <a:prstGeom prst="rect">
            <a:avLst/>
          </a:prstGeom>
          <a:noFill/>
          <a:ln>
            <a:noFill/>
          </a:ln>
        </p:spPr>
      </p:pic>
      <p:sp>
        <p:nvSpPr>
          <p:cNvPr id="115" name="Google Shape;115;p4"/>
          <p:cNvSpPr/>
          <p:nvPr/>
        </p:nvSpPr>
        <p:spPr>
          <a:xfrm>
            <a:off x="0" y="421110"/>
            <a:ext cx="4154750" cy="2610035"/>
          </a:xfrm>
          <a:prstGeom prst="cloudCallout">
            <a:avLst>
              <a:gd name="adj1" fmla="val 24692"/>
              <a:gd name="adj2" fmla="val 66616"/>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l-PL" sz="1800" dirty="0">
                <a:solidFill>
                  <a:schemeClr val="dk1"/>
                </a:solidFill>
                <a:latin typeface="Calibri"/>
                <a:ea typeface="Calibri"/>
                <a:cs typeface="Calibri"/>
                <a:sym typeface="Calibri"/>
              </a:rPr>
              <a:t>Gramatyka jest okropna</a:t>
            </a:r>
          </a:p>
          <a:p>
            <a:pPr lvl="0" algn="ctr"/>
            <a:endParaRPr lang="pl-PL" sz="1800" dirty="0">
              <a:solidFill>
                <a:schemeClr val="dk1"/>
              </a:solidFill>
              <a:latin typeface="Calibri"/>
              <a:ea typeface="Calibri"/>
              <a:cs typeface="Calibri"/>
              <a:sym typeface="Calibri"/>
            </a:endParaRPr>
          </a:p>
          <a:p>
            <a:pPr lvl="0" algn="ctr"/>
            <a:r>
              <a:rPr lang="pl-PL" sz="1800" dirty="0">
                <a:solidFill>
                  <a:schemeClr val="dk1"/>
                </a:solidFill>
                <a:latin typeface="Calibri"/>
                <a:ea typeface="Calibri"/>
                <a:cs typeface="Calibri"/>
                <a:sym typeface="Calibri"/>
              </a:rPr>
              <a:t>Zaimki są beznadziejne</a:t>
            </a:r>
          </a:p>
          <a:p>
            <a:pPr lvl="0" algn="ctr"/>
            <a:endParaRPr lang="pl-PL" sz="1800" dirty="0">
              <a:solidFill>
                <a:schemeClr val="dk1"/>
              </a:solidFill>
              <a:latin typeface="Calibri"/>
              <a:ea typeface="Calibri"/>
              <a:cs typeface="Calibri"/>
              <a:sym typeface="Calibri"/>
            </a:endParaRPr>
          </a:p>
          <a:p>
            <a:pPr lvl="0" algn="ctr"/>
            <a:r>
              <a:rPr lang="pl-PL" sz="1800" dirty="0">
                <a:solidFill>
                  <a:schemeClr val="dk1"/>
                </a:solidFill>
                <a:latin typeface="Calibri"/>
                <a:ea typeface="Calibri"/>
                <a:cs typeface="Calibri"/>
                <a:sym typeface="Calibri"/>
              </a:rPr>
              <a:t>Brzmię głupio</a:t>
            </a:r>
          </a:p>
          <a:p>
            <a:pPr lvl="0" algn="ctr"/>
            <a:endParaRPr lang="pl-PL" sz="1800" dirty="0">
              <a:solidFill>
                <a:schemeClr val="dk1"/>
              </a:solidFill>
              <a:latin typeface="Calibri"/>
              <a:ea typeface="Calibri"/>
              <a:cs typeface="Calibri"/>
              <a:sym typeface="Calibri"/>
            </a:endParaRPr>
          </a:p>
          <a:p>
            <a:pPr lvl="0" algn="ctr"/>
            <a:r>
              <a:rPr lang="pl-PL" sz="1800" dirty="0">
                <a:solidFill>
                  <a:schemeClr val="dk1"/>
                </a:solidFill>
                <a:latin typeface="Calibri"/>
                <a:ea typeface="Calibri"/>
                <a:cs typeface="Calibri"/>
                <a:sym typeface="Calibri"/>
              </a:rPr>
              <a:t>Popełniam okropne błędy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6" name="Picture 2">
            <a:extLst>
              <a:ext uri="{FF2B5EF4-FFF2-40B4-BE49-F238E27FC236}">
                <a16:creationId xmlns:a16="http://schemas.microsoft.com/office/drawing/2014/main" id="{45EF1E20-5DC9-4CBC-8F64-39C756E95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21" name="Google Shape;121;p5"/>
          <p:cNvSpPr txBox="1">
            <a:spLocks noGrp="1"/>
          </p:cNvSpPr>
          <p:nvPr>
            <p:ph type="title"/>
          </p:nvPr>
        </p:nvSpPr>
        <p:spPr>
          <a:xfrm>
            <a:off x="1676399" y="982657"/>
            <a:ext cx="1076212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l-PL" sz="4000" dirty="0"/>
              <a:t>Dlaczego Luigi próbuje nauczyć się geometrii?</a:t>
            </a:r>
            <a:endParaRPr sz="4000" dirty="0"/>
          </a:p>
        </p:txBody>
      </p:sp>
      <p:sp>
        <p:nvSpPr>
          <p:cNvPr id="122" name="Google Shape;122;p5"/>
          <p:cNvSpPr txBox="1"/>
          <p:nvPr/>
        </p:nvSpPr>
        <p:spPr>
          <a:xfrm>
            <a:off x="905522" y="1946042"/>
            <a:ext cx="3915053"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err="1">
                <a:solidFill>
                  <a:schemeClr val="dk1"/>
                </a:solidFill>
                <a:latin typeface="Calibri"/>
                <a:ea typeface="Calibri"/>
                <a:cs typeface="Calibri"/>
                <a:sym typeface="Calibri"/>
              </a:rPr>
              <a:t>Wady</a:t>
            </a:r>
            <a:r>
              <a:rPr lang="en-US" sz="1800" b="0" i="0" u="none" strike="noStrike" cap="none" dirty="0">
                <a:solidFill>
                  <a:schemeClr val="dk1"/>
                </a:solidFill>
                <a:latin typeface="Calibri"/>
                <a:ea typeface="Calibri"/>
                <a:cs typeface="Calibri"/>
                <a:sym typeface="Calibri"/>
              </a:rPr>
              <a:t>:  </a:t>
            </a:r>
            <a:endParaRPr lang="en-US" dirty="0"/>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Bardzo trudne, </a:t>
            </a:r>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zajmuje dużo czasu</a:t>
            </a:r>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jest zagmatwane </a:t>
            </a:r>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Ciągle pojawiają się nowe problemy.</a:t>
            </a:r>
          </a:p>
          <a:p>
            <a:pPr marL="285750" marR="0" lvl="0" indent="-285750" algn="l" rtl="0">
              <a:spcBef>
                <a:spcPts val="0"/>
              </a:spcBef>
              <a:spcAft>
                <a:spcPts val="0"/>
              </a:spcAft>
              <a:buClr>
                <a:schemeClr val="dk1"/>
              </a:buClr>
              <a:buSzPts val="1800"/>
              <a:buFont typeface="Arial"/>
              <a:buChar char="•"/>
            </a:pPr>
            <a:r>
              <a:rPr lang="pl-PL" sz="1800" dirty="0">
                <a:solidFill>
                  <a:schemeClr val="dk1"/>
                </a:solidFill>
                <a:latin typeface="Calibri"/>
                <a:ea typeface="Calibri"/>
                <a:cs typeface="Calibri"/>
                <a:sym typeface="Calibri"/>
              </a:rPr>
              <a:t>Nigdy nie mam poczucia, że nie jestem wystarczająco dobry.</a:t>
            </a:r>
            <a:endParaRPr lang="en-US" sz="1800" dirty="0">
              <a:solidFill>
                <a:schemeClr val="dk1"/>
              </a:solidFill>
              <a:latin typeface="Calibri"/>
              <a:ea typeface="Calibri"/>
              <a:cs typeface="Calibri"/>
              <a:sym typeface="Calibri"/>
            </a:endParaRPr>
          </a:p>
        </p:txBody>
      </p:sp>
      <p:sp>
        <p:nvSpPr>
          <p:cNvPr id="123" name="Google Shape;123;p5"/>
          <p:cNvSpPr txBox="1"/>
          <p:nvPr/>
        </p:nvSpPr>
        <p:spPr>
          <a:xfrm>
            <a:off x="6496975" y="1946042"/>
            <a:ext cx="304504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Zalety</a:t>
            </a:r>
            <a:r>
              <a:rPr lang="sv-SE" sz="18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800"/>
              <a:buFont typeface="Arial"/>
              <a:buChar char="•"/>
            </a:pPr>
            <a:r>
              <a:rPr lang="sv-SE" sz="1800" dirty="0">
                <a:solidFill>
                  <a:schemeClr val="dk1"/>
                </a:solidFill>
                <a:latin typeface="Calibri"/>
                <a:ea typeface="Calibri"/>
                <a:cs typeface="Calibri"/>
                <a:sym typeface="Calibri"/>
              </a:rPr>
              <a:t>chce zostać stolarzem.</a:t>
            </a:r>
            <a:endParaRPr sz="1800" dirty="0">
              <a:solidFill>
                <a:schemeClr val="dk1"/>
              </a:solidFill>
              <a:latin typeface="Calibri"/>
              <a:ea typeface="Calibri"/>
              <a:cs typeface="Calibri"/>
              <a:sym typeface="Calibri"/>
            </a:endParaRPr>
          </a:p>
        </p:txBody>
      </p:sp>
      <p:sp>
        <p:nvSpPr>
          <p:cNvPr id="124" name="Google Shape;124;p5"/>
          <p:cNvSpPr txBox="1"/>
          <p:nvPr/>
        </p:nvSpPr>
        <p:spPr>
          <a:xfrm>
            <a:off x="905522" y="4254366"/>
            <a:ext cx="964376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Czasami jest więcej wad niż zalet, tak jak w przypadku Luigiego. Jednak plusy są naprawdę ważne, więc nawet jeśli jest więcej uciążliwości i problemów, to plusy są o wiele ważniejsze.</a:t>
            </a:r>
          </a:p>
          <a:p>
            <a:pPr marL="0" marR="0" lvl="0" indent="0" algn="l" rtl="0">
              <a:spcBef>
                <a:spcPts val="0"/>
              </a:spcBef>
              <a:spcAft>
                <a:spcPts val="0"/>
              </a:spcAft>
              <a:buNone/>
            </a:pPr>
            <a:endParaRPr lang="pl-PL" sz="18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800" dirty="0">
                <a:solidFill>
                  <a:schemeClr val="dk1"/>
                </a:solidFill>
                <a:latin typeface="Calibri"/>
                <a:ea typeface="Calibri"/>
                <a:cs typeface="Calibri"/>
                <a:sym typeface="Calibri"/>
              </a:rPr>
              <a:t>*Niech "za" i "przeciw" Luigiego pozostaną na tablicy*.</a:t>
            </a:r>
          </a:p>
          <a:p>
            <a:pPr marL="0" marR="0" lvl="0" indent="0" algn="l" rtl="0">
              <a:spcBef>
                <a:spcPts val="0"/>
              </a:spcBef>
              <a:spcAft>
                <a:spcPts val="0"/>
              </a:spcAft>
              <a:buNone/>
            </a:pPr>
            <a:endParaRPr lang="pl-PL"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4" name="Picture 2">
            <a:extLst>
              <a:ext uri="{FF2B5EF4-FFF2-40B4-BE49-F238E27FC236}">
                <a16:creationId xmlns:a16="http://schemas.microsoft.com/office/drawing/2014/main" id="{C293ACCF-8B16-47E9-9E2A-67C6ABB7D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0" name="Google Shape;130;p6"/>
          <p:cNvSpPr txBox="1">
            <a:spLocks noGrp="1"/>
          </p:cNvSpPr>
          <p:nvPr>
            <p:ph type="title"/>
          </p:nvPr>
        </p:nvSpPr>
        <p:spPr>
          <a:xfrm>
            <a:off x="838200" y="155493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9600"/>
              <a:buFont typeface="Aparajita"/>
              <a:buNone/>
            </a:pPr>
            <a:r>
              <a:rPr lang="pl-PL" sz="9600" dirty="0">
                <a:latin typeface="Calibri" panose="020F0502020204030204" pitchFamily="34" charset="0"/>
                <a:ea typeface="Aparajita"/>
                <a:cs typeface="Calibri" panose="020F0502020204030204" pitchFamily="34" charset="0"/>
                <a:sym typeface="Aparajita"/>
              </a:rPr>
              <a:t>A jak jest u Ciebie?</a:t>
            </a:r>
            <a:endParaRPr sz="9600" dirty="0">
              <a:latin typeface="Calibri" panose="020F0502020204030204" pitchFamily="34" charset="0"/>
              <a:ea typeface="Aparajita"/>
              <a:cs typeface="Calibri" panose="020F0502020204030204" pitchFamily="34" charset="0"/>
              <a:sym typeface="Aparajita"/>
            </a:endParaRPr>
          </a:p>
        </p:txBody>
      </p:sp>
      <p:sp>
        <p:nvSpPr>
          <p:cNvPr id="131" name="Google Shape;131;p6"/>
          <p:cNvSpPr txBox="1"/>
          <p:nvPr/>
        </p:nvSpPr>
        <p:spPr>
          <a:xfrm>
            <a:off x="1016000" y="3216677"/>
            <a:ext cx="1033780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800" dirty="0">
                <a:solidFill>
                  <a:schemeClr val="dk1"/>
                </a:solidFill>
                <a:latin typeface="Calibri" panose="020F0502020204030204" pitchFamily="34" charset="0"/>
                <a:ea typeface="Aparajita"/>
                <a:cs typeface="Calibri" panose="020F0502020204030204" pitchFamily="34" charset="0"/>
                <a:sym typeface="Aparajita"/>
              </a:rPr>
              <a:t>A) Wymyśl coś trudnego, co obecnie robisz? Co jest w tym negatywnego?</a:t>
            </a:r>
          </a:p>
          <a:p>
            <a:pPr marL="0" marR="0" lvl="0" indent="0" algn="l" rtl="0">
              <a:spcBef>
                <a:spcPts val="0"/>
              </a:spcBef>
              <a:spcAft>
                <a:spcPts val="0"/>
              </a:spcAft>
              <a:buNone/>
            </a:pPr>
            <a:endParaRPr lang="pl-PL" sz="2800" dirty="0">
              <a:solidFill>
                <a:schemeClr val="dk1"/>
              </a:solidFill>
              <a:latin typeface="Calibri" panose="020F0502020204030204" pitchFamily="34" charset="0"/>
              <a:ea typeface="Aparajita"/>
              <a:cs typeface="Calibri" panose="020F0502020204030204" pitchFamily="34" charset="0"/>
              <a:sym typeface="Aparajita"/>
            </a:endParaRPr>
          </a:p>
          <a:p>
            <a:pPr marL="0" marR="0" lvl="0" indent="0" algn="l" rtl="0">
              <a:spcBef>
                <a:spcPts val="0"/>
              </a:spcBef>
              <a:spcAft>
                <a:spcPts val="0"/>
              </a:spcAft>
              <a:buNone/>
            </a:pPr>
            <a:r>
              <a:rPr lang="pl-PL" sz="2800" dirty="0">
                <a:solidFill>
                  <a:schemeClr val="dk1"/>
                </a:solidFill>
                <a:latin typeface="Calibri" panose="020F0502020204030204" pitchFamily="34" charset="0"/>
                <a:ea typeface="Aparajita"/>
                <a:cs typeface="Calibri" panose="020F0502020204030204" pitchFamily="34" charset="0"/>
                <a:sym typeface="Aparajita"/>
              </a:rPr>
              <a:t>B) Jak to się stało, że robisz to, nawet jeśli ma to wiele negatywnych stron?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4" name="Picture 2">
            <a:extLst>
              <a:ext uri="{FF2B5EF4-FFF2-40B4-BE49-F238E27FC236}">
                <a16:creationId xmlns:a16="http://schemas.microsoft.com/office/drawing/2014/main" id="{18BFBB93-EED1-4F22-A53E-DC86EBEEE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7" name="Google Shape;137;p7"/>
          <p:cNvSpPr txBox="1">
            <a:spLocks noGrp="1"/>
          </p:cNvSpPr>
          <p:nvPr>
            <p:ph type="title"/>
          </p:nvPr>
        </p:nvSpPr>
        <p:spPr>
          <a:xfrm>
            <a:off x="838200" y="173672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Aparajita"/>
              <a:buNone/>
            </a:pPr>
            <a:r>
              <a:rPr lang="pl-PL" sz="7200" dirty="0">
                <a:latin typeface="Calibri" panose="020F0502020204030204" pitchFamily="34" charset="0"/>
                <a:ea typeface="Aparajita"/>
                <a:cs typeface="Calibri" panose="020F0502020204030204" pitchFamily="34" charset="0"/>
                <a:sym typeface="Aparajita"/>
              </a:rPr>
              <a:t>Obecne, niedawne lub możliwe bariery</a:t>
            </a:r>
            <a:endParaRPr sz="7200" dirty="0">
              <a:latin typeface="Calibri" panose="020F0502020204030204" pitchFamily="34" charset="0"/>
              <a:ea typeface="Aparajita"/>
              <a:cs typeface="Calibri" panose="020F0502020204030204" pitchFamily="34" charset="0"/>
              <a:sym typeface="Aparajita"/>
            </a:endParaRPr>
          </a:p>
        </p:txBody>
      </p:sp>
      <p:sp>
        <p:nvSpPr>
          <p:cNvPr id="138" name="Google Shape;138;p7"/>
          <p:cNvSpPr txBox="1"/>
          <p:nvPr/>
        </p:nvSpPr>
        <p:spPr>
          <a:xfrm>
            <a:off x="712269" y="3590223"/>
            <a:ext cx="11126700" cy="30777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Często zatapiamy się w negatywnych stronach rzeczy, naukowcy uważają, że dzieje się tak dlatego, że nawet małe błędy mogły nas dawno temu zabić. Jednak w dzisiejszych czasach bariery, które napotykamy na co dzień, jak na przykład Anna próbująca opowiedzieć o swoich nadchodzących wakacjach w poprawnym gramatycznie języku hiszpańskim, nie kończą się zazwyczaj zjedzeniem nas przez lwy. Często, zwłaszcza podczas nauki, zapominamy o pozytywnych stronach tego, dlaczego robimy to, co robimy, np. kim chcemy być, co chcemy wiedzieć, co chcemy umieć itd. Ostatnim i kluczowym zadaniem tego ćwiczenia wstępnego jest zastanowienie się nad problemem lub barierą, z którą się borykasz, z którą niedawno się zetknąłeś lub z którą się zetkniesz, i wymyślenie powodów, "za", dla których masz to zrobić. Jeśli potrzebujesz inspiracji, przypomnij sobie przykłady Anny i Luigiego. </a:t>
            </a:r>
          </a:p>
          <a:p>
            <a:pPr marL="0" marR="0" lvl="0" indent="0" algn="l" rtl="0">
              <a:spcBef>
                <a:spcPts val="0"/>
              </a:spcBef>
              <a:spcAft>
                <a:spcPts val="0"/>
              </a:spcAft>
              <a:buNone/>
            </a:pPr>
            <a:endParaRPr lang="pl-PL" sz="1800" dirty="0">
              <a:solidFill>
                <a:schemeClr val="dk1"/>
              </a:solidFill>
              <a:latin typeface="Calibri"/>
              <a:ea typeface="Calibri"/>
              <a:cs typeface="Calibri"/>
              <a:sym typeface="Calibri"/>
            </a:endParaRPr>
          </a:p>
          <a:p>
            <a:pPr marL="0" lvl="0" indent="0" algn="l" rtl="0">
              <a:spcBef>
                <a:spcPts val="0"/>
              </a:spcBef>
              <a:spcAft>
                <a:spcPts val="0"/>
              </a:spcAft>
              <a:buNone/>
            </a:pPr>
            <a:r>
              <a:rPr lang="pl-PL" sz="1600" dirty="0"/>
              <a:t>*Przeprowadź burzę mózgów z uczniami i podaj wspólne przykłady, jeśli mają jakieś problemy.</a:t>
            </a:r>
          </a:p>
          <a:p>
            <a:pPr marL="0" lvl="0" indent="0" algn="l" rtl="0">
              <a:spcBef>
                <a:spcPts val="0"/>
              </a:spcBef>
              <a:spcAft>
                <a:spcPts val="0"/>
              </a:spcAft>
              <a:buNone/>
            </a:pPr>
            <a:r>
              <a:rPr lang="pl-PL" sz="1600" dirty="0"/>
              <a:t>*Promuj dyskusję.</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 name="Picture 2">
            <a:extLst>
              <a:ext uri="{FF2B5EF4-FFF2-40B4-BE49-F238E27FC236}">
                <a16:creationId xmlns:a16="http://schemas.microsoft.com/office/drawing/2014/main" id="{32821498-5E45-4C7B-9840-DF4972071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44" name="Google Shape;144;p8"/>
          <p:cNvSpPr txBox="1">
            <a:spLocks noGrp="1"/>
          </p:cNvSpPr>
          <p:nvPr>
            <p:ph type="title"/>
          </p:nvPr>
        </p:nvSpPr>
        <p:spPr>
          <a:xfrm>
            <a:off x="838200" y="13472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Część 2: </a:t>
            </a:r>
            <a:r>
              <a:rPr lang="pl-PL" dirty="0"/>
              <a:t>Wyobrażony sukces</a:t>
            </a:r>
            <a:endParaRPr dirty="0"/>
          </a:p>
        </p:txBody>
      </p:sp>
      <p:sp>
        <p:nvSpPr>
          <p:cNvPr id="145" name="Google Shape;145;p8"/>
          <p:cNvSpPr txBox="1"/>
          <p:nvPr/>
        </p:nvSpPr>
        <p:spPr>
          <a:xfrm>
            <a:off x="838200" y="3052278"/>
            <a:ext cx="1075141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Motywacja do podjęcia trudnego lub przerażającego zadania w nauce nie jest łatwa do opanowania, ponieważ często myślimy o możliwości porażki. Skupiając się na najgorszych przypadkach, problemach lub negatywnych konsekwencjach, często zapominamy o możliwości odniesienia sukcesu, zwycięstwa i pozytywów. W tym zadaniu postaramy się wyobrazić sobie pozytywne konsekwencje długoterminowe. Nie mówimy, że powinieneś zapomnieć o negatywnych aspektach czy zmartwieniach, ale raczej, że nie powinieneś zapominać o możliwych pozytywnych rezultatach, będąc pochłoniętym zmartwieniami.</a:t>
            </a:r>
            <a:endParaRPr sz="1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C0637CE31FEFB459A70E1D5BD29BF40" ma:contentTypeVersion="14" ma:contentTypeDescription="Skapa ett nytt dokument." ma:contentTypeScope="" ma:versionID="c4b4834c1313818b5a73328f1c7b351c">
  <xsd:schema xmlns:xsd="http://www.w3.org/2001/XMLSchema" xmlns:xs="http://www.w3.org/2001/XMLSchema" xmlns:p="http://schemas.microsoft.com/office/2006/metadata/properties" xmlns:ns3="b284c4f3-908f-437e-bd2d-6c18a0e66f77" xmlns:ns4="49611a1b-f40f-4497-8c41-8556522434f9" targetNamespace="http://schemas.microsoft.com/office/2006/metadata/properties" ma:root="true" ma:fieldsID="47b206ed68714d4537a1d91b844b5e78" ns3:_="" ns4:_="">
    <xsd:import namespace="b284c4f3-908f-437e-bd2d-6c18a0e66f77"/>
    <xsd:import namespace="49611a1b-f40f-4497-8c41-8556522434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4c4f3-908f-437e-bd2d-6c18a0e66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611a1b-f40f-4497-8c41-8556522434f9"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SharingHintHash" ma:index="20"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3C209B-3BAC-47C5-88C1-3FF826119FDA}">
  <ds:schemaRefs>
    <ds:schemaRef ds:uri="http://schemas.microsoft.com/sharepoint/v3/contenttype/forms"/>
  </ds:schemaRefs>
</ds:datastoreItem>
</file>

<file path=customXml/itemProps2.xml><?xml version="1.0" encoding="utf-8"?>
<ds:datastoreItem xmlns:ds="http://schemas.openxmlformats.org/officeDocument/2006/customXml" ds:itemID="{D48591E3-B878-48D4-A007-458932CBA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4c4f3-908f-437e-bd2d-6c18a0e66f77"/>
    <ds:schemaRef ds:uri="49611a1b-f40f-4497-8c41-855652243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BC8204-3F33-4F8B-B716-0CB34677C67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284c4f3-908f-437e-bd2d-6c18a0e66f77"/>
    <ds:schemaRef ds:uri="http://purl.org/dc/terms/"/>
    <ds:schemaRef ds:uri="http://schemas.openxmlformats.org/package/2006/metadata/core-properties"/>
    <ds:schemaRef ds:uri="49611a1b-f40f-4497-8c41-8556522434f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298</TotalTime>
  <Words>3606</Words>
  <Application>Microsoft Office PowerPoint</Application>
  <PresentationFormat>Widescreen</PresentationFormat>
  <Paragraphs>181</Paragraphs>
  <Slides>25</Slides>
  <Notes>25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Aparajita</vt:lpstr>
      <vt:lpstr>Arial</vt:lpstr>
      <vt:lpstr>Calibri</vt:lpstr>
      <vt:lpstr>Office-tema</vt:lpstr>
      <vt:lpstr>Presentazione standard di PowerPoint</vt:lpstr>
      <vt:lpstr>Dlaczego?</vt:lpstr>
      <vt:lpstr>Dlaczego Anna uczy się hiszpańskiego?</vt:lpstr>
      <vt:lpstr>Presentazione standard di PowerPoint</vt:lpstr>
      <vt:lpstr>Presentazione standard di PowerPoint</vt:lpstr>
      <vt:lpstr>Dlaczego Luigi próbuje nauczyć się geometrii?</vt:lpstr>
      <vt:lpstr>A jak jest u Ciebie?</vt:lpstr>
      <vt:lpstr>Obecne, niedawne lub możliwe bariery</vt:lpstr>
      <vt:lpstr>Część 2: Wyobrażony sukces</vt:lpstr>
      <vt:lpstr>Anna i jej hiszpański</vt:lpstr>
      <vt:lpstr>Teraz Ty możesz spróbować</vt:lpstr>
      <vt:lpstr>Część 3: Odwracanie lęków</vt:lpstr>
      <vt:lpstr>Anna</vt:lpstr>
      <vt:lpstr>Luigi</vt:lpstr>
      <vt:lpstr>Teraz Ty możesz spróbować</vt:lpstr>
      <vt:lpstr>Łączenie wszystkiego w całość</vt:lpstr>
      <vt:lpstr>Część 2 - Nie dać się przytłoczyć i rozwiązywać problemy</vt:lpstr>
      <vt:lpstr>Rozwiązywanie problemów w czterech krokach</vt:lpstr>
      <vt:lpstr>A) Zidentyfikuj problem</vt:lpstr>
      <vt:lpstr>B) Przeprowadź burzę mózgów z jak największą liczbą rozwiązań</vt:lpstr>
      <vt:lpstr>C) Oceń za i przeciw, a następnie wybierz</vt:lpstr>
      <vt:lpstr>D) Zrób to! Następnie oceń wynik</vt:lpstr>
      <vt:lpstr>Twoja kolej!</vt:lpstr>
      <vt:lpstr>Zasada 15 minut, czyli koniec z prokrastynacją</vt:lpstr>
      <vt:lpstr>Podsumowanie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dc:title>
  <dc:creator>Matthis Andreasson</dc:creator>
  <cp:lastModifiedBy>Vanessa Cascio</cp:lastModifiedBy>
  <cp:revision>18</cp:revision>
  <dcterms:created xsi:type="dcterms:W3CDTF">2021-03-20T10:29:34Z</dcterms:created>
  <dcterms:modified xsi:type="dcterms:W3CDTF">2022-08-05T11:22:50Z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0x0101003C0637CE31FEFB459A70E1D5BD29BF40</vt:lpwstr>
  </property>
</Properties>
</file>