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0"/>
  </p:notesMasterIdLst>
  <p:sldIdLst>
    <p:sldId id="280"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njD9U9vCEj9z77hwhchBiUMxG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i" initials="A" lastIdx="1" clrIdx="0">
    <p:extLst>
      <p:ext uri="{19B8F6BF-5375-455C-9EA6-DF929625EA0E}">
        <p15:presenceInfo xmlns:p15="http://schemas.microsoft.com/office/powerpoint/2012/main" userId="And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51" autoAdjust="0"/>
  </p:normalViewPr>
  <p:slideViewPr>
    <p:cSldViewPr snapToGrid="0">
      <p:cViewPr varScale="1">
        <p:scale>
          <a:sx n="81" d="100"/>
          <a:sy n="81" d="100"/>
        </p:scale>
        <p:origin x="96" y="3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sv-S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3244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dirty="0"/>
              <a:t>L'obiettivo generale qui è quello di far immaginare agli studenti scenari positivi in cui le conseguenze desiderate del superamento di una barriera si realizzano. In questo modo aumenta la loro motivazione a superare gli ostacoli.</a:t>
            </a:r>
            <a:endParaRPr dirty="0"/>
          </a:p>
        </p:txBody>
      </p:sp>
      <p:sp>
        <p:nvSpPr>
          <p:cNvPr id="149" name="Google Shape;14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dirty="0"/>
              <a:t>L'obiettivo generale qui è quello di formare un'immagine motivante di quello che si desidera e una sua narrazione, dando così ai discenti un ideale verso cui tendere e delle conseguenze positive da ricordare quando manca la motivazione. Termina l'attività 1 prima di presentare l'attività 2.</a:t>
            </a:r>
            <a:endParaRPr dirty="0"/>
          </a:p>
        </p:txBody>
      </p:sp>
      <p:sp>
        <p:nvSpPr>
          <p:cNvPr id="156" name="Google Shape;15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dirty="0"/>
              <a:t>L'obiettivo generale qui è far capire ai discenti che le emozioni negative come la paura sono spesso barriere che emergono ostacolando quello che conta. Il fatto che Anna sia infastidita da tutto ciò che è menzionato nella diapositiva 2 è condizionato dalla sua preoccupazione di imparare lo spagnolo, di sembrare intelligente/capace, ecc. Dopo aver realizzato questo, l'attenzione può spostarsi maggiormente verso ciò che è importante, come imparare lo spagnolo, piuttosto che sulle ragioni per non perseguire l’obiettivo. Anna imparerà inevitabilmente meglio se si concentra sull'obiettivo positivo dell'apprendimento piuttosto che sull'obiettivo negativo di non commettere errori.</a:t>
            </a:r>
            <a:endParaRPr dirty="0"/>
          </a:p>
        </p:txBody>
      </p:sp>
      <p:sp>
        <p:nvSpPr>
          <p:cNvPr id="169" name="Google Shape;16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dirty="0"/>
              <a:t>Oggi parleremo di superare problemi e barriere all’apprendimento. I propri problemi e barriere all’apprendimento sono spesso difficili, fastidiosi e faticosi da superare. I compiti che sono difficili, fastidiosi e stancanti sono naturalmente </a:t>
            </a:r>
            <a:r>
              <a:rPr lang="it-IT" dirty="0">
                <a:highlight>
                  <a:srgbClr val="FFFF00"/>
                </a:highlight>
              </a:rPr>
              <a:t>qualcosa che tendiamo a evitare. Tuttavia a volte continuiamo a tentare, e a sbagliare… che strano! Un «perché» (continuiamo) a fare degli errori </a:t>
            </a:r>
            <a:r>
              <a:rPr lang="it-IT" dirty="0"/>
              <a:t>c’è.</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1" name="Google Shape;24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ce26b615b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ce26b615b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ce26b615b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sv-SE"/>
              <a:pPr marL="0" lvl="0" indent="0" algn="r" rtl="0">
                <a:spcBef>
                  <a:spcPts val="0"/>
                </a:spcBef>
                <a:spcAft>
                  <a:spcPts val="0"/>
                </a:spcAft>
                <a:buClr>
                  <a:srgbClr val="000000"/>
                </a:buClr>
                <a:buFont typeface="Arial"/>
                <a:buNone/>
              </a:pPr>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dirty="0"/>
              <a:t>Anna odia la grammatica, per lei la sua pronuncia è senza speranza e si vergogna pensando a come deve suonare male lo spagnolo che parla agli altri. Potrebbe abbandonare il corso di spagnolo in qualsiasi momento, anche perché non ne dipende economicamente. Ma allora perché continua a seguirlo e a cercare di imparare lo spagnolo anche se è tanto difficile per lei? (fare la domanda in maniera retorica). È chiaramente un’attività che Anna vede negativamente, ma ci deve essere una ragione se lei sta continuando... A volte rimaniamo talmente bloccati nei pensieri negativi che dimentichiamo totalmente il motivo per cui stiamo portando avanti una certa scelta. Oggi ci concentreremo su come liberarci da quel tipo di situazione, iniziando con l'esempio di Anna.</a:t>
            </a:r>
            <a:endParaRPr dirty="0"/>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t-IT" dirty="0"/>
              <a:t>Anna si chiede «</a:t>
            </a:r>
            <a:r>
              <a:rPr lang="it-IT" sz="1200" b="0" i="0" u="none" strike="noStrike" cap="none" dirty="0">
                <a:solidFill>
                  <a:schemeClr val="dk1"/>
                </a:solidFill>
                <a:latin typeface="Calibri"/>
                <a:ea typeface="Calibri"/>
                <a:cs typeface="Calibri"/>
                <a:sym typeface="Calibri"/>
              </a:rPr>
              <a:t>In concreto, perché sto studiando lo spagnolo?</a:t>
            </a:r>
            <a:r>
              <a:rPr lang="it-IT" dirty="0"/>
              <a:t>» </a:t>
            </a:r>
            <a:r>
              <a:rPr lang="it-IT" dirty="0" err="1"/>
              <a:t>*CHIEDERE</a:t>
            </a:r>
            <a:r>
              <a:rPr lang="it-IT" dirty="0"/>
              <a:t> ai discenti: Perché pensate che Anna continui a cercare di imparare lo spagnolo? Scrivi le risposte.</a:t>
            </a:r>
            <a:endParaRPr dirty="0"/>
          </a:p>
        </p:txBody>
      </p:sp>
      <p:sp>
        <p:nvSpPr>
          <p:cNvPr id="101" name="Google Shape;1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dirty="0"/>
              <a:t>Anna ha passato un po' di tempo a pensare al motivo per cui vuole imparare lo spagnolo. Sebbene le difficoltà siano rimaste, ha trovato così tanti motivi per imparare lo spagnolo che hanno superato quelli negativi. Anche se imparare lo spagnolo è davvero difficile per lei, sarebbe anche molto positivo e importante per lei. *Lascia che il caso di Anna rimanga sulla lavagna!*</a:t>
            </a:r>
            <a:endParaRPr dirty="0"/>
          </a:p>
        </p:txBody>
      </p:sp>
      <p:sp>
        <p:nvSpPr>
          <p:cNvPr id="109" name="Google Shape;1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200"/>
              <a:buFont typeface="Calibri"/>
              <a:buAutoNum type="alphaUcParenR"/>
            </a:pPr>
            <a:r>
              <a:rPr lang="it-IT" dirty="0"/>
              <a:t>Esempio dell’educatore: presenta ai discenti qualcosa di idealmente motivante che fai o che hai fatto nella tua vita, come hai fatto con le diapositive precedenti. Poi chiedi ai discenti di fare la stessa cosa, ricordagli che alcune attività divertenti come lo sport possono essere davvero difficili ma allo stesso tempo così divertenti che è facile dimenticarsi gli aspetti negativi.</a:t>
            </a:r>
          </a:p>
          <a:p>
            <a:pPr marL="228600" marR="0" lvl="0" indent="-228600" algn="l" rtl="0">
              <a:lnSpc>
                <a:spcPct val="100000"/>
              </a:lnSpc>
              <a:spcBef>
                <a:spcPts val="0"/>
              </a:spcBef>
              <a:spcAft>
                <a:spcPts val="0"/>
              </a:spcAft>
              <a:buClr>
                <a:schemeClr val="dk1"/>
              </a:buClr>
              <a:buSzPts val="1200"/>
              <a:buFont typeface="Calibri"/>
              <a:buAutoNum type="alphaUcParenR"/>
            </a:pPr>
            <a:r>
              <a:rPr lang="it-IT" dirty="0"/>
              <a:t>Esempio dell’educatore: dì ai </a:t>
            </a:r>
            <a:r>
              <a:rPr lang="it-IT" dirty="0" err="1"/>
              <a:t>disecnti</a:t>
            </a:r>
            <a:r>
              <a:rPr lang="it-IT" dirty="0"/>
              <a:t> perché hai fatto o fai qualcosa di difficile, poi lascia che i discenti</a:t>
            </a:r>
            <a:r>
              <a:rPr lang="it-IT" baseline="0" dirty="0"/>
              <a:t> </a:t>
            </a:r>
            <a:r>
              <a:rPr lang="it-IT" dirty="0"/>
              <a:t>ci pensino e ne discutano. Lascia che riflettano sui pro di una attività con cui si stanno confrontando con difficoltà al momento; se i discenti</a:t>
            </a:r>
            <a:r>
              <a:rPr lang="it-IT" baseline="0" dirty="0"/>
              <a:t> </a:t>
            </a:r>
            <a:r>
              <a:rPr lang="it-IT" dirty="0"/>
              <a:t>hanno difficoltà, suggeriscigli i motivi per cui potrebbe farlo e vedi se lo capiscono.</a:t>
            </a:r>
            <a:endParaRPr dirty="0"/>
          </a:p>
          <a:p>
            <a:pPr marL="228600" lvl="0" indent="-152400" algn="l" rtl="0">
              <a:spcBef>
                <a:spcPts val="0"/>
              </a:spcBef>
              <a:spcAft>
                <a:spcPts val="0"/>
              </a:spcAft>
              <a:buClr>
                <a:schemeClr val="dk1"/>
              </a:buClr>
              <a:buSzPts val="1200"/>
              <a:buFont typeface="Calibri"/>
              <a:buNone/>
            </a:pPr>
            <a:endParaRPr dirty="0"/>
          </a:p>
          <a:p>
            <a:pPr marL="228600" lvl="0" indent="-152400" algn="l" rtl="0">
              <a:spcBef>
                <a:spcPts val="0"/>
              </a:spcBef>
              <a:spcAft>
                <a:spcPts val="0"/>
              </a:spcAft>
              <a:buClr>
                <a:schemeClr val="dk1"/>
              </a:buClr>
              <a:buSzPts val="1200"/>
              <a:buFont typeface="Calibri"/>
              <a:buNone/>
            </a:pPr>
            <a:endParaRPr dirty="0"/>
          </a:p>
          <a:p>
            <a:pPr marL="228600" lvl="0" indent="-152400" algn="l" rtl="0">
              <a:spcBef>
                <a:spcPts val="0"/>
              </a:spcBef>
              <a:spcAft>
                <a:spcPts val="0"/>
              </a:spcAft>
              <a:buClr>
                <a:schemeClr val="dk1"/>
              </a:buClr>
              <a:buSzPts val="1200"/>
              <a:buFont typeface="Calibri"/>
              <a:buNone/>
            </a:pPr>
            <a:endParaRPr dirty="0"/>
          </a:p>
        </p:txBody>
      </p:sp>
      <p:sp>
        <p:nvSpPr>
          <p:cNvPr id="128" name="Google Shape;12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15"/>
        <p:cNvGrpSpPr/>
        <p:nvPr/>
      </p:nvGrpSpPr>
      <p:grpSpPr>
        <a:xfrm>
          <a:off x="0" y="0"/>
          <a:ext cx="0" cy="0"/>
          <a:chOff x="0" y="0"/>
          <a:chExt cx="0" cy="0"/>
        </a:xfrm>
      </p:grpSpPr>
      <p:sp>
        <p:nvSpPr>
          <p:cNvPr id="16" name="Google Shape;1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20"/>
        <p:cNvGrpSpPr/>
        <p:nvPr/>
      </p:nvGrpSpPr>
      <p:grpSpPr>
        <a:xfrm>
          <a:off x="0" y="0"/>
          <a:ext cx="0" cy="0"/>
          <a:chOff x="0" y="0"/>
          <a:chExt cx="0" cy="0"/>
        </a:xfrm>
      </p:grpSpPr>
      <p:sp>
        <p:nvSpPr>
          <p:cNvPr id="21" name="Google Shape;21;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6"/>
        <p:cNvGrpSpPr/>
        <p:nvPr/>
      </p:nvGrpSpPr>
      <p:grpSpPr>
        <a:xfrm>
          <a:off x="0" y="0"/>
          <a:ext cx="0" cy="0"/>
          <a:chOff x="0" y="0"/>
          <a:chExt cx="0" cy="0"/>
        </a:xfrm>
      </p:grpSpPr>
      <p:sp>
        <p:nvSpPr>
          <p:cNvPr id="27" name="Google Shape;2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32"/>
        <p:cNvGrpSpPr/>
        <p:nvPr/>
      </p:nvGrpSpPr>
      <p:grpSpPr>
        <a:xfrm>
          <a:off x="0" y="0"/>
          <a:ext cx="0" cy="0"/>
          <a:chOff x="0" y="0"/>
          <a:chExt cx="0" cy="0"/>
        </a:xfrm>
      </p:grpSpPr>
      <p:sp>
        <p:nvSpPr>
          <p:cNvPr id="33" name="Google Shape;33;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4"/>
        <p:cNvGrpSpPr/>
        <p:nvPr/>
      </p:nvGrpSpPr>
      <p:grpSpPr>
        <a:xfrm>
          <a:off x="0" y="0"/>
          <a:ext cx="0" cy="0"/>
          <a:chOff x="0" y="0"/>
          <a:chExt cx="0" cy="0"/>
        </a:xfrm>
      </p:grpSpPr>
      <p:sp>
        <p:nvSpPr>
          <p:cNvPr id="55" name="Google Shape;5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E5AD-BE1D-4D69-9DDC-331164D8C07B}"/>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5EA78C5-373D-4F0D-829B-490BBC049246}"/>
              </a:ext>
            </a:extLst>
          </p:cNvPr>
          <p:cNvSpPr>
            <a:spLocks noGrp="1"/>
          </p:cNvSpPr>
          <p:nvPr>
            <p:ph type="subTitle" idx="1"/>
          </p:nvPr>
        </p:nvSpPr>
        <p:spPr/>
        <p:txBody>
          <a:bodyPr/>
          <a:lstStyle/>
          <a:p>
            <a:endParaRPr lang="en-GB"/>
          </a:p>
        </p:txBody>
      </p:sp>
      <p:pic>
        <p:nvPicPr>
          <p:cNvPr id="6" name="Immagine 5">
            <a:extLst>
              <a:ext uri="{FF2B5EF4-FFF2-40B4-BE49-F238E27FC236}">
                <a16:creationId xmlns:a16="http://schemas.microsoft.com/office/drawing/2014/main" id="{D8111FFB-8549-6AF9-56F4-293139BC9D6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13199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4" name="Picture 2">
            <a:extLst>
              <a:ext uri="{FF2B5EF4-FFF2-40B4-BE49-F238E27FC236}">
                <a16:creationId xmlns:a16="http://schemas.microsoft.com/office/drawing/2014/main" id="{B1F68ED8-882C-43BD-B38A-9914898BF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51" name="Google Shape;151;p9"/>
          <p:cNvSpPr txBox="1">
            <a:spLocks noGrp="1"/>
          </p:cNvSpPr>
          <p:nvPr>
            <p:ph type="title"/>
          </p:nvPr>
        </p:nvSpPr>
        <p:spPr>
          <a:xfrm>
            <a:off x="838200" y="79691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dirty="0"/>
              <a:t>Anna e il suo spagnolo</a:t>
            </a:r>
            <a:endParaRPr dirty="0"/>
          </a:p>
        </p:txBody>
      </p:sp>
      <p:sp>
        <p:nvSpPr>
          <p:cNvPr id="152" name="Google Shape;152;p9"/>
          <p:cNvSpPr txBox="1"/>
          <p:nvPr/>
        </p:nvSpPr>
        <p:spPr>
          <a:xfrm>
            <a:off x="951750" y="1779727"/>
            <a:ext cx="10288500" cy="5078273"/>
          </a:xfrm>
          <a:prstGeom prst="rect">
            <a:avLst/>
          </a:prstGeom>
          <a:noFill/>
          <a:ln>
            <a:noFill/>
          </a:ln>
        </p:spPr>
        <p:txBody>
          <a:bodyPr spcFirstLastPara="1" wrap="square" lIns="91425" tIns="45700" rIns="91425" bIns="45700" anchor="t" anchorCtr="0">
            <a:spAutoFit/>
          </a:bodyPr>
          <a:lstStyle/>
          <a:p>
            <a:pPr lvl="0"/>
            <a:r>
              <a:rPr lang="it-IT" sz="1800" dirty="0">
                <a:solidFill>
                  <a:schemeClr val="dk1"/>
                </a:solidFill>
                <a:latin typeface="Calibri"/>
                <a:ea typeface="Calibri"/>
                <a:cs typeface="Calibri"/>
                <a:sym typeface="Calibri"/>
              </a:rPr>
              <a:t>Tornando ad Anna, prima delle lezioni di spagnolo, la sua mente vaga e vede immagini di se stessa che si vergognava orribilmente, come ha fatto al liceo quando per sbaglio in classe di spagnolo ha detto che era un cavallo e tutti hanno riso.</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7030A0"/>
              </a:buClr>
              <a:buSzPts val="1800"/>
              <a:buFont typeface="Arial"/>
              <a:buChar char="•"/>
            </a:pPr>
            <a:r>
              <a:rPr lang="it-IT" sz="1800" dirty="0">
                <a:solidFill>
                  <a:srgbClr val="7030A0"/>
                </a:solidFill>
                <a:latin typeface="Calibri"/>
                <a:ea typeface="Calibri"/>
                <a:cs typeface="Calibri"/>
                <a:sym typeface="Calibri"/>
              </a:rPr>
              <a:t>Chiedi ai discenti: </a:t>
            </a:r>
            <a:r>
              <a:rPr lang="it-IT" sz="1800" dirty="0">
                <a:solidFill>
                  <a:schemeClr val="tx1"/>
                </a:solidFill>
                <a:latin typeface="Calibri"/>
                <a:ea typeface="Calibri"/>
                <a:cs typeface="Calibri"/>
                <a:sym typeface="Calibri"/>
              </a:rPr>
              <a:t>Prova ad indovinare, quante volte pensi che quell'immagine le sia passata per la mente? …Probabilmente innumerevoli.</a:t>
            </a:r>
          </a:p>
          <a:p>
            <a:pPr marL="285750" marR="0" lvl="0" indent="-285750" algn="l" rtl="0">
              <a:spcBef>
                <a:spcPts val="0"/>
              </a:spcBef>
              <a:spcAft>
                <a:spcPts val="0"/>
              </a:spcAft>
              <a:buClr>
                <a:srgbClr val="7030A0"/>
              </a:buClr>
              <a:buSzPts val="1800"/>
              <a:buFont typeface="Arial"/>
              <a:buChar char="•"/>
            </a:pPr>
            <a:r>
              <a:rPr lang="sv-SE" sz="1800" dirty="0">
                <a:solidFill>
                  <a:srgbClr val="7030A0"/>
                </a:solidFill>
                <a:latin typeface="Calibri"/>
                <a:ea typeface="Calibri"/>
                <a:cs typeface="Calibri"/>
                <a:sym typeface="Calibri"/>
              </a:rPr>
              <a:t>Chiedi ai discenti</a:t>
            </a:r>
            <a:r>
              <a:rPr lang="sv-SE" sz="1800" dirty="0">
                <a:solidFill>
                  <a:schemeClr val="dk1"/>
                </a:solidFill>
                <a:latin typeface="Calibri"/>
                <a:ea typeface="Calibri"/>
                <a:cs typeface="Calibri"/>
                <a:sym typeface="Calibri"/>
              </a:rPr>
              <a:t>: </a:t>
            </a:r>
            <a:r>
              <a:rPr lang="it-IT" sz="1800" dirty="0">
                <a:solidFill>
                  <a:schemeClr val="dk1"/>
                </a:solidFill>
                <a:latin typeface="Calibri"/>
                <a:ea typeface="Calibri"/>
                <a:cs typeface="Calibri"/>
                <a:sym typeface="Calibri"/>
              </a:rPr>
              <a:t>Quanto pensi che sia motivata a lezione di spagnolo se pensa solo a queste cose?</a:t>
            </a:r>
            <a:endParaRPr dirty="0"/>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Quello che Anna deve fare però è contrastare quell'immagine con immagini di se stessa che ottiene ciò che vuole, di come sarebbe se padroneggiasse lo spagnolo</a:t>
            </a:r>
            <a:r>
              <a:rPr lang="sv-SE" sz="1800" dirty="0">
                <a:solidFill>
                  <a:schemeClr val="dk1"/>
                </a:solidFill>
                <a:latin typeface="Calibri"/>
                <a:ea typeface="Calibri"/>
                <a:cs typeface="Calibri"/>
                <a:sym typeface="Calibri"/>
              </a:rPr>
              <a:t>. Tornando ai pro e ai contro </a:t>
            </a:r>
            <a:r>
              <a:rPr lang="sv-SE" sz="1800" dirty="0">
                <a:solidFill>
                  <a:schemeClr val="accent2"/>
                </a:solidFill>
                <a:latin typeface="Calibri"/>
                <a:ea typeface="Calibri"/>
                <a:cs typeface="Calibri"/>
                <a:sym typeface="Calibri"/>
              </a:rPr>
              <a:t>(scritto sulla lavagna), visto a pagina 4</a:t>
            </a:r>
            <a:r>
              <a:rPr lang="sv-SE" sz="1800" dirty="0">
                <a:solidFill>
                  <a:schemeClr val="tx1"/>
                </a:solidFill>
                <a:latin typeface="Calibri"/>
                <a:ea typeface="Calibri"/>
                <a:cs typeface="Calibri"/>
                <a:sym typeface="Calibri"/>
              </a:rPr>
              <a:t>, si vede </a:t>
            </a:r>
            <a:r>
              <a:rPr lang="it-IT" sz="1800" dirty="0">
                <a:solidFill>
                  <a:schemeClr val="dk1"/>
                </a:solidFill>
                <a:latin typeface="Calibri"/>
                <a:ea typeface="Calibri"/>
                <a:cs typeface="Calibri"/>
                <a:sym typeface="Calibri"/>
              </a:rPr>
              <a:t>come immagina i suoi risultati positivi, per esempio immaginandosi vividamente mentre ordina casualmente la </a:t>
            </a:r>
            <a:r>
              <a:rPr lang="it-IT" sz="1800" i="1" dirty="0">
                <a:solidFill>
                  <a:schemeClr val="dk1"/>
                </a:solidFill>
                <a:latin typeface="Calibri"/>
                <a:ea typeface="Calibri"/>
                <a:cs typeface="Calibri"/>
                <a:sym typeface="Calibri"/>
              </a:rPr>
              <a:t>Paella valenciana </a:t>
            </a:r>
            <a:r>
              <a:rPr lang="it-IT" sz="1800" dirty="0">
                <a:solidFill>
                  <a:schemeClr val="dk1"/>
                </a:solidFill>
                <a:latin typeface="Calibri"/>
                <a:ea typeface="Calibri"/>
                <a:cs typeface="Calibri"/>
                <a:sym typeface="Calibri"/>
              </a:rPr>
              <a:t>con un po' di </a:t>
            </a:r>
            <a:r>
              <a:rPr lang="it-IT" sz="1800" i="1" dirty="0">
                <a:solidFill>
                  <a:schemeClr val="dk1"/>
                </a:solidFill>
                <a:latin typeface="Calibri"/>
                <a:ea typeface="Calibri"/>
                <a:cs typeface="Calibri"/>
                <a:sym typeface="Calibri"/>
              </a:rPr>
              <a:t>Ribera del Duero </a:t>
            </a:r>
            <a:r>
              <a:rPr lang="it-IT" sz="1800" dirty="0">
                <a:solidFill>
                  <a:schemeClr val="dk1"/>
                </a:solidFill>
                <a:latin typeface="Calibri"/>
                <a:ea typeface="Calibri"/>
                <a:cs typeface="Calibri"/>
                <a:sym typeface="Calibri"/>
              </a:rPr>
              <a:t>in qualche </a:t>
            </a:r>
            <a:r>
              <a:rPr lang="it-IT" sz="1800" i="1" dirty="0">
                <a:solidFill>
                  <a:schemeClr val="dk1"/>
                </a:solidFill>
                <a:latin typeface="Calibri"/>
                <a:ea typeface="Calibri"/>
                <a:cs typeface="Calibri"/>
                <a:sym typeface="Calibri"/>
              </a:rPr>
              <a:t>Hacienda</a:t>
            </a:r>
            <a:r>
              <a:rPr lang="it-IT" sz="1800" dirty="0">
                <a:solidFill>
                  <a:schemeClr val="dk1"/>
                </a:solidFill>
                <a:latin typeface="Calibri"/>
                <a:ea typeface="Calibri"/>
                <a:cs typeface="Calibri"/>
                <a:sym typeface="Calibri"/>
              </a:rPr>
              <a:t> con i suoi amici spagnoli.</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7030A0"/>
              </a:buClr>
              <a:buSzPts val="1800"/>
              <a:buFont typeface="Arial"/>
              <a:buChar char="•"/>
            </a:pPr>
            <a:r>
              <a:rPr lang="sv-SE" sz="1800" dirty="0">
                <a:solidFill>
                  <a:srgbClr val="7030A0"/>
                </a:solidFill>
                <a:latin typeface="Calibri"/>
                <a:ea typeface="Calibri"/>
                <a:cs typeface="Calibri"/>
                <a:sym typeface="Calibri"/>
              </a:rPr>
              <a:t>Chiedi ai discenti</a:t>
            </a:r>
            <a:r>
              <a:rPr lang="sv-SE" sz="1800" dirty="0">
                <a:solidFill>
                  <a:schemeClr val="dk1"/>
                </a:solidFill>
                <a:latin typeface="Calibri"/>
                <a:ea typeface="Calibri"/>
                <a:cs typeface="Calibri"/>
                <a:sym typeface="Calibri"/>
              </a:rPr>
              <a:t>: Guardando ai ”pro” di Anna, come potrebbe immaginarsi di avere successo nell’ottenere ciò che desidera? *Promuovi la discussione*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7030A0"/>
              </a:buClr>
              <a:buSzPts val="1800"/>
              <a:buFont typeface="Arial"/>
              <a:buChar char="•"/>
            </a:pPr>
            <a:r>
              <a:rPr lang="sv-SE" sz="1800" dirty="0">
                <a:solidFill>
                  <a:srgbClr val="7030A0"/>
                </a:solidFill>
                <a:latin typeface="Calibri"/>
                <a:ea typeface="Calibri"/>
                <a:cs typeface="Calibri"/>
                <a:sym typeface="Calibri"/>
              </a:rPr>
              <a:t>Chiedi ai discenti</a:t>
            </a:r>
            <a:r>
              <a:rPr lang="sv-SE" sz="1800" dirty="0">
                <a:solidFill>
                  <a:schemeClr val="dk1"/>
                </a:solidFill>
                <a:latin typeface="Calibri"/>
                <a:ea typeface="Calibri"/>
                <a:cs typeface="Calibri"/>
                <a:sym typeface="Calibri"/>
              </a:rPr>
              <a:t>: E per quanto riguarda Luigi?</a:t>
            </a: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4" name="Picture 2">
            <a:extLst>
              <a:ext uri="{FF2B5EF4-FFF2-40B4-BE49-F238E27FC236}">
                <a16:creationId xmlns:a16="http://schemas.microsoft.com/office/drawing/2014/main" id="{52B304B7-0B02-4255-B84D-134E94387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58" name="Google Shape;158;p10"/>
          <p:cNvSpPr txBox="1">
            <a:spLocks noGrp="1"/>
          </p:cNvSpPr>
          <p:nvPr>
            <p:ph type="title"/>
          </p:nvPr>
        </p:nvSpPr>
        <p:spPr>
          <a:xfrm>
            <a:off x="838200" y="129845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t>Adesso tocca a te provare</a:t>
            </a:r>
            <a:endParaRPr dirty="0"/>
          </a:p>
        </p:txBody>
      </p:sp>
      <p:sp>
        <p:nvSpPr>
          <p:cNvPr id="159" name="Google Shape;159;p10"/>
          <p:cNvSpPr txBox="1"/>
          <p:nvPr/>
        </p:nvSpPr>
        <p:spPr>
          <a:xfrm>
            <a:off x="838200" y="2469609"/>
            <a:ext cx="10288604" cy="424727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800" dirty="0">
                <a:solidFill>
                  <a:schemeClr val="dk1"/>
                </a:solidFill>
                <a:latin typeface="Calibri"/>
                <a:ea typeface="Calibri"/>
                <a:cs typeface="Calibri"/>
                <a:sym typeface="Calibri"/>
              </a:rPr>
              <a:t>Attività 1: </a:t>
            </a:r>
            <a:r>
              <a:rPr lang="it-IT" sz="1800" dirty="0">
                <a:solidFill>
                  <a:schemeClr val="dk1"/>
                </a:solidFill>
                <a:latin typeface="Calibri"/>
                <a:ea typeface="Calibri"/>
                <a:cs typeface="Calibri"/>
                <a:sym typeface="Calibri"/>
              </a:rPr>
              <a:t>Immagina come ti sentiresti e cosa faresti se padroneggiassi qualcosa di difficile che stai cercando di imparare a fare in questo momento, come cambierebbero le cose? Come migliorerebbe la tua vita? Se fai difficoltà ad immaginare una risposta ripensa a quello che hai menzionato durante l’ultima attività e immagina come sarebbe se le cose andassero come vuoi. </a:t>
            </a:r>
            <a:r>
              <a:rPr lang="it-IT" sz="1800" dirty="0">
                <a:solidFill>
                  <a:srgbClr val="7030A0"/>
                </a:solidFill>
                <a:latin typeface="Calibri"/>
                <a:ea typeface="Calibri"/>
                <a:cs typeface="Calibri"/>
                <a:sym typeface="Calibri"/>
              </a:rPr>
              <a:t>*Fai una pausa per un minuto, poi promuovi la discussione chiedendo ai discenti cosa ne pensano*</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sv-SE" sz="1800" dirty="0">
                <a:solidFill>
                  <a:schemeClr val="dk1"/>
                </a:solidFill>
                <a:latin typeface="Calibri"/>
                <a:ea typeface="Calibri"/>
                <a:cs typeface="Calibri"/>
                <a:sym typeface="Calibri"/>
              </a:rPr>
              <a:t>Attività 2: </a:t>
            </a:r>
            <a:r>
              <a:rPr lang="it-IT" sz="1800" dirty="0">
                <a:solidFill>
                  <a:schemeClr val="dk1"/>
                </a:solidFill>
                <a:latin typeface="Calibri"/>
                <a:ea typeface="Calibri"/>
                <a:cs typeface="Calibri"/>
                <a:sym typeface="Calibri"/>
              </a:rPr>
              <a:t>Ora inventa una breve storia su come potresti superare un limite, facendo qualcosa per te ora difficile o se riuscissi davvero bene in qualcosa che vuoi veramente fare e a cosa porterebbe. Scrivila o pensaci bene per 3-4 minuti. </a:t>
            </a:r>
            <a:r>
              <a:rPr lang="it-IT" sz="1800" dirty="0">
                <a:solidFill>
                  <a:srgbClr val="7030A0"/>
                </a:solidFill>
                <a:latin typeface="Calibri"/>
                <a:ea typeface="Calibri"/>
                <a:cs typeface="Calibri"/>
                <a:sym typeface="Calibri"/>
              </a:rPr>
              <a:t>*Aspetta che i discenti abbiano finito. Chiedi se qualcuno è disposto a condividere la propria storia*</a:t>
            </a:r>
            <a:endParaRPr sz="1800" dirty="0">
              <a:solidFill>
                <a:srgbClr val="7030A0"/>
              </a:solidFill>
              <a:latin typeface="Calibri"/>
              <a:ea typeface="Calibri"/>
              <a:cs typeface="Calibri"/>
              <a:sym typeface="Calibri"/>
            </a:endParaRPr>
          </a:p>
          <a:p>
            <a:pPr marL="0" marR="0" lvl="0" indent="0" algn="l" rtl="0">
              <a:spcBef>
                <a:spcPts val="0"/>
              </a:spcBef>
              <a:spcAft>
                <a:spcPts val="0"/>
              </a:spcAft>
              <a:buNone/>
            </a:pPr>
            <a:endParaRPr sz="1800" dirty="0">
              <a:solidFill>
                <a:srgbClr val="7030A0"/>
              </a:solidFill>
              <a:latin typeface="Calibri"/>
              <a:ea typeface="Calibri"/>
              <a:cs typeface="Calibri"/>
              <a:sym typeface="Calibri"/>
            </a:endParaRPr>
          </a:p>
          <a:p>
            <a:pPr marL="0" marR="0" lvl="0" indent="0" algn="just" rtl="0">
              <a:spcBef>
                <a:spcPts val="0"/>
              </a:spcBef>
              <a:spcAft>
                <a:spcPts val="0"/>
              </a:spcAft>
              <a:buNone/>
            </a:pPr>
            <a:r>
              <a:rPr lang="sv-SE" sz="1800" dirty="0">
                <a:solidFill>
                  <a:schemeClr val="dk1"/>
                </a:solidFill>
                <a:latin typeface="Calibri"/>
                <a:ea typeface="Calibri"/>
                <a:cs typeface="Calibri"/>
                <a:sym typeface="Calibri"/>
              </a:rPr>
              <a:t>Riassumendo: È facile dimenticare di </a:t>
            </a:r>
            <a:r>
              <a:rPr lang="it-IT" sz="1800" dirty="0">
                <a:solidFill>
                  <a:schemeClr val="dk1"/>
                </a:solidFill>
                <a:latin typeface="Calibri"/>
                <a:ea typeface="Calibri"/>
                <a:cs typeface="Calibri"/>
                <a:sym typeface="Calibri"/>
              </a:rPr>
              <a:t>pensare agli aspetti positivi e alle possibilità di apprendimento quando si affronta una barriera. Se in futuro ti capiterà allora ricorri a questo esercizio e vedi se riesci a ritrovare la motivazione</a:t>
            </a:r>
            <a:r>
              <a:rPr lang="sv-SE" sz="18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4" name="Picture 2">
            <a:extLst>
              <a:ext uri="{FF2B5EF4-FFF2-40B4-BE49-F238E27FC236}">
                <a16:creationId xmlns:a16="http://schemas.microsoft.com/office/drawing/2014/main" id="{84B0AA99-C59E-4887-854E-163B4353E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64" name="Google Shape;164;p11"/>
          <p:cNvSpPr txBox="1">
            <a:spLocks noGrp="1"/>
          </p:cNvSpPr>
          <p:nvPr>
            <p:ph type="title"/>
          </p:nvPr>
        </p:nvSpPr>
        <p:spPr>
          <a:xfrm>
            <a:off x="838200" y="210343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parajita"/>
              <a:buNone/>
            </a:pPr>
            <a:r>
              <a:rPr lang="sv-SE" dirty="0">
                <a:latin typeface="Calibri" panose="020F0502020204030204" pitchFamily="34" charset="0"/>
                <a:ea typeface="Aparajita"/>
                <a:cs typeface="Calibri" panose="020F0502020204030204" pitchFamily="34" charset="0"/>
                <a:sym typeface="Aparajita"/>
              </a:rPr>
              <a:t>Parte 3: Paure capovolte</a:t>
            </a:r>
            <a:endParaRPr dirty="0">
              <a:latin typeface="Calibri" panose="020F0502020204030204" pitchFamily="34" charset="0"/>
              <a:cs typeface="Calibri" panose="020F0502020204030204" pitchFamily="34" charset="0"/>
            </a:endParaRPr>
          </a:p>
        </p:txBody>
      </p:sp>
      <p:sp>
        <p:nvSpPr>
          <p:cNvPr id="165" name="Google Shape;165;p11"/>
          <p:cNvSpPr txBox="1"/>
          <p:nvPr/>
        </p:nvSpPr>
        <p:spPr>
          <a:xfrm>
            <a:off x="838200" y="3428999"/>
            <a:ext cx="1107045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In questo esercizio, approfondiremo perché le barriere causano ansia, paura, fastidio e altri sentimenti difficili e come usarle per scoprire cosa è davvero importante attraverso di loro.</a:t>
            </a:r>
            <a:endParaRPr sz="18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4" name="Picture 2">
            <a:extLst>
              <a:ext uri="{FF2B5EF4-FFF2-40B4-BE49-F238E27FC236}">
                <a16:creationId xmlns:a16="http://schemas.microsoft.com/office/drawing/2014/main" id="{A84A91AB-C899-4857-96CF-C4486D3EE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45"/>
            <a:ext cx="12192000" cy="6858001"/>
          </a:xfrm>
          <a:prstGeom prst="rect">
            <a:avLst/>
          </a:prstGeom>
        </p:spPr>
      </p:pic>
      <p:sp>
        <p:nvSpPr>
          <p:cNvPr id="171" name="Google Shape;171;p12"/>
          <p:cNvSpPr txBox="1">
            <a:spLocks noGrp="1"/>
          </p:cNvSpPr>
          <p:nvPr>
            <p:ph type="title"/>
          </p:nvPr>
        </p:nvSpPr>
        <p:spPr>
          <a:xfrm>
            <a:off x="1223683" y="399985"/>
            <a:ext cx="11342594"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sv-SE" dirty="0"/>
              <a:t>Anna</a:t>
            </a:r>
            <a:endParaRPr dirty="0"/>
          </a:p>
        </p:txBody>
      </p:sp>
      <p:sp>
        <p:nvSpPr>
          <p:cNvPr id="172" name="Google Shape;172;p12"/>
          <p:cNvSpPr txBox="1"/>
          <p:nvPr/>
        </p:nvSpPr>
        <p:spPr>
          <a:xfrm>
            <a:off x="374277" y="1222043"/>
            <a:ext cx="11443446" cy="5632271"/>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Tornando a tutti i lati negativi che Anna ha visto studiando lo spagnolo, ci sono ragioni nascoste per cui gli aspetti negativi sono così negativi? Diamo un'occhiata al perché lo sono.</a:t>
            </a:r>
          </a:p>
          <a:p>
            <a:pPr marL="285750" marR="0" lvl="0" indent="-285750" algn="just" rtl="0">
              <a:spcBef>
                <a:spcPts val="0"/>
              </a:spcBef>
              <a:spcAft>
                <a:spcPts val="0"/>
              </a:spcAft>
              <a:buClr>
                <a:schemeClr val="dk1"/>
              </a:buClr>
              <a:buSzPts val="1800"/>
              <a:buFont typeface="Arial"/>
              <a:buChar char="•"/>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it-IT" sz="1800" dirty="0">
                <a:solidFill>
                  <a:schemeClr val="dk1"/>
                </a:solidFill>
                <a:latin typeface="Calibri"/>
                <a:ea typeface="Calibri"/>
                <a:cs typeface="Calibri"/>
                <a:sym typeface="Calibri"/>
              </a:rPr>
              <a:t>A prima vista quello che Anna davvero non vuole è sembrare stupida. Tuttavia, questo è un grande imbroglio. Quando si imparano nuove lingue sembrare stupidi di tanto in tanto è inevitabile. Tuttavia per Anna sembra davvero importante non farlo. La domanda difficile è: cosa fa preoccupare così tanto Anna da sembrare stupida? Cosa rende questa paura così ingombrante? </a:t>
            </a:r>
          </a:p>
          <a:p>
            <a:pPr marL="0" marR="0" lvl="0" indent="0" algn="just" rtl="0">
              <a:spcBef>
                <a:spcPts val="0"/>
              </a:spcBef>
              <a:spcAft>
                <a:spcPts val="0"/>
              </a:spcAft>
              <a:buNone/>
            </a:pPr>
            <a:r>
              <a:rPr lang="it-IT" sz="1800" dirty="0">
                <a:solidFill>
                  <a:schemeClr val="dk1"/>
                </a:solidFill>
                <a:latin typeface="Calibri"/>
                <a:ea typeface="Calibri"/>
                <a:cs typeface="Calibri"/>
                <a:sym typeface="Calibri"/>
              </a:rPr>
              <a:t>Vediamo se riuscite a dare una risposta alle seguenti domande:</a:t>
            </a:r>
          </a:p>
          <a:p>
            <a:pPr marL="0" marR="0" lvl="0" indent="0" algn="just" rtl="0">
              <a:spcBef>
                <a:spcPts val="0"/>
              </a:spcBef>
              <a:spcAft>
                <a:spcPts val="0"/>
              </a:spcAft>
              <a:buNone/>
            </a:pPr>
            <a:r>
              <a:rPr lang="sv-SE" sz="1800" dirty="0">
                <a:solidFill>
                  <a:srgbClr val="7030A0"/>
                </a:solidFill>
                <a:latin typeface="Calibri"/>
                <a:ea typeface="Calibri"/>
                <a:cs typeface="Calibri"/>
                <a:sym typeface="Calibri"/>
              </a:rPr>
              <a:t>Chiedi ai discenti: </a:t>
            </a:r>
            <a:r>
              <a:rPr lang="it-IT" sz="1800" dirty="0">
                <a:solidFill>
                  <a:schemeClr val="dk1"/>
                </a:solidFill>
                <a:latin typeface="Calibri"/>
                <a:ea typeface="Calibri"/>
                <a:cs typeface="Calibri"/>
                <a:sym typeface="Calibri"/>
              </a:rPr>
              <a:t>Che cosa importa ad Anna che rende così orribile sembrare stupida?</a:t>
            </a:r>
          </a:p>
          <a:p>
            <a:pPr lvl="0" algn="just"/>
            <a:r>
              <a:rPr lang="sv-SE" sz="1800" dirty="0">
                <a:solidFill>
                  <a:srgbClr val="7030A0"/>
                </a:solidFill>
                <a:latin typeface="Calibri"/>
                <a:ea typeface="Calibri"/>
                <a:cs typeface="Calibri"/>
                <a:sym typeface="Calibri"/>
              </a:rPr>
              <a:t>Chiedi ai discenti: </a:t>
            </a:r>
            <a:r>
              <a:rPr lang="it-IT" sz="1800" dirty="0">
                <a:solidFill>
                  <a:schemeClr val="dk1"/>
                </a:solidFill>
                <a:latin typeface="Calibri"/>
                <a:ea typeface="Calibri"/>
                <a:cs typeface="Calibri"/>
                <a:sym typeface="Calibri"/>
              </a:rPr>
              <a:t>Anche se «capovolgere» la domanda può essere un po’ difficile, a volte, farlo, aiuta; quindi: cosa NON dovrebbe importare ad Anna per non avere così tanta paura di sembrare stupida?</a:t>
            </a:r>
          </a:p>
          <a:p>
            <a:pPr marL="0" marR="0" lvl="0" indent="0" algn="just" rtl="0">
              <a:spcBef>
                <a:spcPts val="0"/>
              </a:spcBef>
              <a:spcAft>
                <a:spcPts val="0"/>
              </a:spcAft>
              <a:buNone/>
            </a:pPr>
            <a:r>
              <a:rPr lang="sv-SE" sz="1800" dirty="0">
                <a:solidFill>
                  <a:srgbClr val="7030A0"/>
                </a:solidFill>
                <a:latin typeface="Calibri"/>
                <a:ea typeface="Calibri"/>
                <a:cs typeface="Calibri"/>
                <a:sym typeface="Calibri"/>
              </a:rPr>
              <a:t>Chiedi ai discenti: </a:t>
            </a:r>
            <a:r>
              <a:rPr lang="it-IT" sz="1800" dirty="0">
                <a:solidFill>
                  <a:schemeClr val="dk1"/>
                </a:solidFill>
                <a:latin typeface="Calibri"/>
                <a:ea typeface="Calibri"/>
                <a:cs typeface="Calibri"/>
                <a:sym typeface="Calibri"/>
              </a:rPr>
              <a:t>Se ad Anna non importasse di parlare bene lo spagnolo, pensate che le importerebbe tanto non sembrare stupida?</a:t>
            </a:r>
          </a:p>
          <a:p>
            <a:pPr marL="0" marR="0" lvl="0" indent="0" algn="just" rtl="0">
              <a:spcBef>
                <a:spcPts val="0"/>
              </a:spcBef>
              <a:spcAft>
                <a:spcPts val="0"/>
              </a:spcAft>
              <a:buNone/>
            </a:pPr>
            <a:r>
              <a:rPr lang="sv-SE" sz="1800" dirty="0">
                <a:solidFill>
                  <a:srgbClr val="7030A0"/>
                </a:solidFill>
                <a:latin typeface="Calibri"/>
                <a:ea typeface="Calibri"/>
                <a:cs typeface="Calibri"/>
                <a:sym typeface="Calibri"/>
              </a:rPr>
              <a:t>Chiedi ai discenti: </a:t>
            </a:r>
            <a:r>
              <a:rPr lang="it-IT" sz="1800" dirty="0">
                <a:solidFill>
                  <a:schemeClr val="dk1"/>
                </a:solidFill>
                <a:latin typeface="Calibri"/>
                <a:ea typeface="Calibri"/>
                <a:cs typeface="Calibri"/>
                <a:sym typeface="Calibri"/>
              </a:rPr>
              <a:t>Se Anna stesse bene con chi ride di lei, le importerebbe tanto di commettere qualche errore occasionale?</a:t>
            </a: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it-IT" sz="1800" dirty="0">
                <a:solidFill>
                  <a:schemeClr val="dk1"/>
                </a:solidFill>
                <a:latin typeface="Calibri"/>
                <a:ea typeface="Calibri"/>
                <a:cs typeface="Calibri"/>
                <a:sym typeface="Calibri"/>
              </a:rPr>
              <a:t>Dentro a ogni paura, fastidio o altro sentimento negativo c’è nascosto qualcosa di importante. Nel caso di Anna, era così concentrata sul NON sembrare stupida, NON sbagliare con la grammatica, NON pronunciare male le parole che ha finito per dimenticarsi che imparare lo spagnolo e poter vivere in Spagna era ciò che conta davvero. Le cose sono diventate difficili perché ha dato molta importanza al NON commettere errori, NON sembrare stupida o NON saper pronunciare invece che focalizzarsi su quello che desidera.</a:t>
            </a:r>
            <a:endParaRPr sz="18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4" name="Picture 2">
            <a:extLst>
              <a:ext uri="{FF2B5EF4-FFF2-40B4-BE49-F238E27FC236}">
                <a16:creationId xmlns:a16="http://schemas.microsoft.com/office/drawing/2014/main" id="{1BB82351-E0EC-4DCF-9470-D3D0F158F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77" name="Google Shape;177;p13"/>
          <p:cNvSpPr txBox="1">
            <a:spLocks noGrp="1"/>
          </p:cNvSpPr>
          <p:nvPr>
            <p:ph type="title"/>
          </p:nvPr>
        </p:nvSpPr>
        <p:spPr>
          <a:xfrm>
            <a:off x="838200" y="66992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sv-SE" dirty="0"/>
              <a:t>Luigi</a:t>
            </a:r>
            <a:endParaRPr dirty="0"/>
          </a:p>
        </p:txBody>
      </p:sp>
      <p:sp>
        <p:nvSpPr>
          <p:cNvPr id="178" name="Google Shape;178;p13"/>
          <p:cNvSpPr txBox="1"/>
          <p:nvPr/>
        </p:nvSpPr>
        <p:spPr>
          <a:xfrm>
            <a:off x="949911" y="1793289"/>
            <a:ext cx="10280341" cy="36932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Facciamo un po' di pratica con Luigi. Presenta i suoi pensieri negativi relativi alla geometria.</a:t>
            </a:r>
          </a:p>
          <a:p>
            <a:pPr marL="0" marR="0" lvl="0" indent="0" algn="l" rtl="0">
              <a:spcBef>
                <a:spcPts val="0"/>
              </a:spcBef>
              <a:spcAft>
                <a:spcPts val="0"/>
              </a:spcAft>
              <a:buNone/>
            </a:pPr>
            <a:endParaRPr lang="it-IT"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È molto difficile</a:t>
            </a: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Ci vuole molto tempo</a:t>
            </a: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È confusa</a:t>
            </a: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Ci sono sempre nuovi problemi di geometria da capire e risolvere</a:t>
            </a: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Non mi sento mai abbastanza bravo</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Scrivi quello che secondo te interessa a Luigi che rende la geometria difficile</a:t>
            </a:r>
            <a:r>
              <a:rPr lang="sv-SE" sz="1800" dirty="0">
                <a:solidFill>
                  <a:schemeClr val="dk1"/>
                </a:solidFill>
                <a:latin typeface="Calibri"/>
                <a:ea typeface="Calibri"/>
                <a:cs typeface="Calibri"/>
                <a:sym typeface="Calibri"/>
              </a:rPr>
              <a:t>. </a:t>
            </a:r>
            <a:r>
              <a:rPr lang="it-IT" sz="1800" dirty="0">
                <a:solidFill>
                  <a:srgbClr val="7030A0"/>
                </a:solidFill>
                <a:latin typeface="Calibri"/>
                <a:ea typeface="Calibri"/>
                <a:cs typeface="Calibri"/>
                <a:sym typeface="Calibri"/>
              </a:rPr>
              <a:t>Se i discenti hanno difficoltà, presenta loro il seguente stile di frase da finire «</a:t>
            </a:r>
            <a:r>
              <a:rPr lang="it-IT" sz="1800" i="1" dirty="0">
                <a:solidFill>
                  <a:srgbClr val="7030A0"/>
                </a:solidFill>
                <a:latin typeface="Calibri"/>
                <a:ea typeface="Calibri"/>
                <a:cs typeface="Calibri"/>
                <a:sym typeface="Calibri"/>
              </a:rPr>
              <a:t>La geometria è confusa </a:t>
            </a:r>
            <a:r>
              <a:rPr lang="it-IT" sz="1800" dirty="0">
                <a:solidFill>
                  <a:srgbClr val="7030A0"/>
                </a:solidFill>
                <a:latin typeface="Calibri"/>
                <a:ea typeface="Calibri"/>
                <a:cs typeface="Calibri"/>
                <a:sym typeface="Calibri"/>
              </a:rPr>
              <a:t>per Luigi, è un problema che nasconde la sua preoccupazione per XXX» oppure «</a:t>
            </a:r>
            <a:r>
              <a:rPr lang="it-IT" sz="1800" i="1" dirty="0">
                <a:solidFill>
                  <a:srgbClr val="7030A0"/>
                </a:solidFill>
                <a:latin typeface="Calibri"/>
                <a:ea typeface="Calibri"/>
                <a:cs typeface="Calibri"/>
                <a:sym typeface="Calibri"/>
              </a:rPr>
              <a:t>Ci sono sempre nuovi problemi di geometria da capire e risolvere </a:t>
            </a:r>
            <a:r>
              <a:rPr lang="it-IT" sz="1800" dirty="0">
                <a:solidFill>
                  <a:srgbClr val="7030A0"/>
                </a:solidFill>
                <a:latin typeface="Calibri"/>
                <a:ea typeface="Calibri"/>
                <a:cs typeface="Calibri"/>
                <a:sym typeface="Calibri"/>
              </a:rPr>
              <a:t>per Luigi, è un problema che nasconde la sua preoccupazione per XXX»</a:t>
            </a:r>
            <a:endParaRPr lang="en-US" sz="1800"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6" name="Picture 2">
            <a:extLst>
              <a:ext uri="{FF2B5EF4-FFF2-40B4-BE49-F238E27FC236}">
                <a16:creationId xmlns:a16="http://schemas.microsoft.com/office/drawing/2014/main" id="{B1ADF918-ECA7-4335-B548-148A94E76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84" name="Google Shape;184;p14"/>
          <p:cNvSpPr txBox="1">
            <a:spLocks noGrp="1"/>
          </p:cNvSpPr>
          <p:nvPr>
            <p:ph type="title"/>
          </p:nvPr>
        </p:nvSpPr>
        <p:spPr>
          <a:xfrm>
            <a:off x="838200" y="92392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t>Adesso tocca a te provare</a:t>
            </a:r>
            <a:endParaRPr dirty="0"/>
          </a:p>
        </p:txBody>
      </p:sp>
      <p:sp>
        <p:nvSpPr>
          <p:cNvPr id="185" name="Google Shape;185;p14"/>
          <p:cNvSpPr txBox="1"/>
          <p:nvPr/>
        </p:nvSpPr>
        <p:spPr>
          <a:xfrm>
            <a:off x="838200" y="2055814"/>
            <a:ext cx="10951346"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Nella prima parte di questa lezione hai scritto una serie di aspetti negativi relativi a qualcosa di difficile che fai o che hai fatto. Che cosa ti importa/importava che ha fatto emergere tutti quegli aspetti negativi? Che cosa è importante al riguardo?</a:t>
            </a:r>
            <a:endParaRPr sz="1800" dirty="0">
              <a:solidFill>
                <a:schemeClr val="dk1"/>
              </a:solidFill>
              <a:latin typeface="Calibri"/>
              <a:ea typeface="Calibri"/>
              <a:cs typeface="Calibri"/>
              <a:sym typeface="Calibri"/>
            </a:endParaRPr>
          </a:p>
        </p:txBody>
      </p:sp>
      <p:sp>
        <p:nvSpPr>
          <p:cNvPr id="186" name="Google Shape;186;p14"/>
          <p:cNvSpPr txBox="1"/>
          <p:nvPr/>
        </p:nvSpPr>
        <p:spPr>
          <a:xfrm>
            <a:off x="838200" y="3143057"/>
            <a:ext cx="784786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rgbClr val="7030A0"/>
                </a:solidFill>
                <a:latin typeface="Calibri"/>
                <a:ea typeface="Calibri"/>
                <a:cs typeface="Calibri"/>
                <a:sym typeface="Calibri"/>
              </a:rPr>
              <a:t>Se non fanno esempi, cerca di fargli ricordare qualcosa di difficile e importante?</a:t>
            </a:r>
            <a:endParaRPr lang="en-US" sz="1800" dirty="0">
              <a:solidFill>
                <a:srgbClr val="7030A0"/>
              </a:solidFill>
              <a:latin typeface="Calibri"/>
              <a:ea typeface="Calibri"/>
              <a:cs typeface="Calibri"/>
              <a:sym typeface="Calibri"/>
            </a:endParaRPr>
          </a:p>
        </p:txBody>
      </p:sp>
      <p:sp>
        <p:nvSpPr>
          <p:cNvPr id="187" name="Google Shape;187;p14"/>
          <p:cNvSpPr txBox="1"/>
          <p:nvPr/>
        </p:nvSpPr>
        <p:spPr>
          <a:xfrm>
            <a:off x="1077897" y="4110995"/>
            <a:ext cx="7368466"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Concentrarsi sul non sembrare stupida non aiuterà Anna ad imparare lo spagnolo, non sembrare stupida era importante per lei perché voleva imparare lo spagnolo. Se Anna si concentrasse più sull'apprendimento dello spagnolo che sul non sembrare stupida, sarebbe più felice e diventerebbe più abile in spagnolo nel giro di un anno. Spero che tu possa portare questa prospettiva con te quando incontri ostacoli e compiti difficili.</a:t>
            </a:r>
            <a:endParaRPr lang="en-US" sz="18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6" name="Picture 2">
            <a:extLst>
              <a:ext uri="{FF2B5EF4-FFF2-40B4-BE49-F238E27FC236}">
                <a16:creationId xmlns:a16="http://schemas.microsoft.com/office/drawing/2014/main" id="{9F1049DB-665E-4A3C-AEFE-7C93F2DA6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92" name="Google Shape;192;p15"/>
          <p:cNvSpPr txBox="1">
            <a:spLocks noGrp="1"/>
          </p:cNvSpPr>
          <p:nvPr>
            <p:ph type="title"/>
          </p:nvPr>
        </p:nvSpPr>
        <p:spPr>
          <a:xfrm>
            <a:off x="838200" y="8629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t>Mettendo i pezzi del puzzle insieme...</a:t>
            </a:r>
            <a:endParaRPr dirty="0"/>
          </a:p>
        </p:txBody>
      </p:sp>
      <p:sp>
        <p:nvSpPr>
          <p:cNvPr id="193" name="Google Shape;193;p15"/>
          <p:cNvSpPr txBox="1"/>
          <p:nvPr/>
        </p:nvSpPr>
        <p:spPr>
          <a:xfrm>
            <a:off x="838200" y="1865350"/>
            <a:ext cx="10782670" cy="6462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800" dirty="0">
                <a:solidFill>
                  <a:schemeClr val="dk1"/>
                </a:solidFill>
                <a:latin typeface="Calibri"/>
                <a:ea typeface="Calibri"/>
                <a:cs typeface="Calibri"/>
                <a:sym typeface="Calibri"/>
              </a:rPr>
              <a:t>Ora hai tre modi per trovare un focus positivo e significativo quando affronti compiti difficili e incontri ostacoli. Per finire questa parte, proveremo a metterli tutti insieme in un esempio finale.</a:t>
            </a:r>
            <a:endParaRPr sz="1800" dirty="0">
              <a:solidFill>
                <a:schemeClr val="dk1"/>
              </a:solidFill>
              <a:latin typeface="Calibri"/>
              <a:ea typeface="Calibri"/>
              <a:cs typeface="Calibri"/>
              <a:sym typeface="Calibri"/>
            </a:endParaRPr>
          </a:p>
        </p:txBody>
      </p:sp>
      <p:sp>
        <p:nvSpPr>
          <p:cNvPr id="194" name="Google Shape;194;p15"/>
          <p:cNvSpPr txBox="1"/>
          <p:nvPr/>
        </p:nvSpPr>
        <p:spPr>
          <a:xfrm>
            <a:off x="838200" y="2622705"/>
            <a:ext cx="10010400" cy="28622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800" dirty="0">
                <a:solidFill>
                  <a:schemeClr val="dk1"/>
                </a:solidFill>
                <a:latin typeface="Calibri"/>
                <a:ea typeface="Calibri"/>
                <a:cs typeface="Calibri"/>
                <a:sym typeface="Calibri"/>
              </a:rPr>
              <a:t>Immagina che il prossimo semestre inizierai un corso o un lavoro che è perfetto per te, ma un po' troppo difficile. Hai 3 mesi per metterti alla prova, se fai bene rimani. Prima pensa a che tipo di lavoro o corso potrebbe essere.</a:t>
            </a:r>
          </a:p>
          <a:p>
            <a:pPr marL="0" marR="0" lvl="0" indent="0" algn="l" rtl="0">
              <a:spcBef>
                <a:spcPts val="0"/>
              </a:spcBef>
              <a:spcAft>
                <a:spcPts val="0"/>
              </a:spcAft>
              <a:buNone/>
            </a:pPr>
            <a:endParaRPr lang="it-IT" sz="1800" dirty="0">
              <a:solidFill>
                <a:schemeClr val="dk1"/>
              </a:solidFill>
              <a:latin typeface="Calibri"/>
              <a:ea typeface="Calibri"/>
              <a:cs typeface="Calibri"/>
              <a:sym typeface="Calibri"/>
            </a:endParaRPr>
          </a:p>
          <a:p>
            <a:pPr marL="342900" marR="0" lvl="0" indent="-342900" algn="l" rtl="0">
              <a:spcBef>
                <a:spcPts val="0"/>
              </a:spcBef>
              <a:spcAft>
                <a:spcPts val="0"/>
              </a:spcAft>
              <a:buFont typeface="+mj-lt"/>
              <a:buAutoNum type="alphaUcPeriod"/>
            </a:pPr>
            <a:r>
              <a:rPr lang="it-IT" sz="1800" dirty="0">
                <a:solidFill>
                  <a:schemeClr val="dk1"/>
                </a:solidFill>
                <a:latin typeface="Calibri"/>
                <a:ea typeface="Calibri"/>
                <a:cs typeface="Calibri"/>
                <a:sym typeface="Calibri"/>
              </a:rPr>
              <a:t>La prima settimana provi paura, stress e non vuoi davvero sbagliare. Perché continui ancora? Quali sono i lati positivi?</a:t>
            </a:r>
          </a:p>
          <a:p>
            <a:pPr marL="342900" marR="0" lvl="0" indent="-342900" algn="l" rtl="0">
              <a:spcBef>
                <a:spcPts val="0"/>
              </a:spcBef>
              <a:spcAft>
                <a:spcPts val="0"/>
              </a:spcAft>
              <a:buFont typeface="+mj-lt"/>
              <a:buAutoNum type="alphaUcPeriod"/>
            </a:pPr>
            <a:r>
              <a:rPr lang="it-IT" sz="1800" dirty="0">
                <a:solidFill>
                  <a:schemeClr val="dk1"/>
                </a:solidFill>
                <a:latin typeface="Calibri"/>
                <a:ea typeface="Calibri"/>
                <a:cs typeface="Calibri"/>
                <a:sym typeface="Calibri"/>
              </a:rPr>
              <a:t>Immagina le conseguenze positive di avere successo e riuscire a rimanere dopo i tre mesi, immagina come ti sentiresti e cosa cambierebbe per te.</a:t>
            </a:r>
          </a:p>
          <a:p>
            <a:pPr marL="342900" marR="0" lvl="0" indent="-342900" algn="l" rtl="0">
              <a:spcBef>
                <a:spcPts val="0"/>
              </a:spcBef>
              <a:spcAft>
                <a:spcPts val="0"/>
              </a:spcAft>
              <a:buFont typeface="+mj-lt"/>
              <a:buAutoNum type="alphaUcPeriod"/>
            </a:pPr>
            <a:r>
              <a:rPr lang="it-IT" sz="1800" dirty="0">
                <a:solidFill>
                  <a:schemeClr val="dk1"/>
                </a:solidFill>
                <a:latin typeface="Calibri"/>
                <a:ea typeface="Calibri"/>
                <a:cs typeface="Calibri"/>
                <a:sym typeface="Calibri"/>
              </a:rPr>
              <a:t>La paura, lo stress e il desiderio di non sbagliare, cosa ti preoccupava tanto da renderlo così importante?</a:t>
            </a:r>
            <a:endParaRPr sz="1800" dirty="0">
              <a:solidFill>
                <a:schemeClr val="dk1"/>
              </a:solidFill>
              <a:latin typeface="Calibri"/>
              <a:ea typeface="Calibri"/>
              <a:cs typeface="Calibri"/>
              <a:sym typeface="Calibri"/>
            </a:endParaRPr>
          </a:p>
        </p:txBody>
      </p:sp>
      <p:sp>
        <p:nvSpPr>
          <p:cNvPr id="195" name="Google Shape;195;p15"/>
          <p:cNvSpPr txBox="1"/>
          <p:nvPr/>
        </p:nvSpPr>
        <p:spPr>
          <a:xfrm>
            <a:off x="838200" y="5484987"/>
            <a:ext cx="9738804"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800" dirty="0">
                <a:solidFill>
                  <a:schemeClr val="dk1"/>
                </a:solidFill>
                <a:latin typeface="Calibri"/>
                <a:ea typeface="Calibri"/>
                <a:cs typeface="Calibri"/>
                <a:sym typeface="Calibri"/>
              </a:rPr>
              <a:t>Si spera che questi tre compiti possano aiutarti a concentrarti maggiormente sugli aspetti positivi e sulle parti significative di qualunque cosa tu stia affrontando, mentre capisci perché può anche causare stress e sentimenti negativi.</a:t>
            </a:r>
          </a:p>
          <a:p>
            <a:pPr marL="0" marR="0" lvl="0" indent="0" algn="l" rtl="0">
              <a:spcBef>
                <a:spcPts val="0"/>
              </a:spcBef>
              <a:spcAft>
                <a:spcPts val="0"/>
              </a:spcAft>
              <a:buNone/>
            </a:pPr>
            <a:r>
              <a:rPr lang="sv-SE" sz="1800" dirty="0">
                <a:solidFill>
                  <a:srgbClr val="7030A0"/>
                </a:solidFill>
                <a:latin typeface="Calibri"/>
                <a:ea typeface="Calibri"/>
                <a:cs typeface="Calibri"/>
                <a:sym typeface="Calibri"/>
              </a:rPr>
              <a:t>Domande aperte: </a:t>
            </a:r>
            <a:r>
              <a:rPr lang="sv-SE" sz="1800" dirty="0">
                <a:solidFill>
                  <a:schemeClr val="dk1"/>
                </a:solidFill>
                <a:latin typeface="Calibri"/>
                <a:ea typeface="Calibri"/>
                <a:cs typeface="Calibri"/>
                <a:sym typeface="Calibri"/>
              </a:rPr>
              <a:t>Che cosa ti porti dietro da quest’esercizio?</a:t>
            </a:r>
            <a:endParaRPr sz="1800" dirty="0">
              <a:solidFill>
                <a:srgbClr val="7030A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3" name="Picture 2">
            <a:extLst>
              <a:ext uri="{FF2B5EF4-FFF2-40B4-BE49-F238E27FC236}">
                <a16:creationId xmlns:a16="http://schemas.microsoft.com/office/drawing/2014/main" id="{C6155172-CA00-4E32-AE36-E891AF7DA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00" name="Google Shape;200;p16"/>
          <p:cNvSpPr txBox="1">
            <a:spLocks noGrp="1"/>
          </p:cNvSpPr>
          <p:nvPr>
            <p:ph type="title"/>
          </p:nvPr>
        </p:nvSpPr>
        <p:spPr>
          <a:xfrm>
            <a:off x="838200" y="251565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dirty="0"/>
              <a:t>Parte 2 – Non farsi prendere dal sopravvento e risolvere i problemi</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5" name="Picture 2">
            <a:extLst>
              <a:ext uri="{FF2B5EF4-FFF2-40B4-BE49-F238E27FC236}">
                <a16:creationId xmlns:a16="http://schemas.microsoft.com/office/drawing/2014/main" id="{F3EF09A5-AA7A-49C9-BDC9-E4C6C08364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05" name="Google Shape;205;p17"/>
          <p:cNvSpPr txBox="1">
            <a:spLocks noGrp="1"/>
          </p:cNvSpPr>
          <p:nvPr>
            <p:ph type="title"/>
          </p:nvPr>
        </p:nvSpPr>
        <p:spPr>
          <a:xfrm>
            <a:off x="838200" y="16859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dirty="0"/>
              <a:t>Risoluzione dei problemi in quattro passaggi</a:t>
            </a:r>
            <a:endParaRPr dirty="0"/>
          </a:p>
        </p:txBody>
      </p:sp>
      <p:sp>
        <p:nvSpPr>
          <p:cNvPr id="206" name="Google Shape;206;p17"/>
          <p:cNvSpPr txBox="1"/>
          <p:nvPr/>
        </p:nvSpPr>
        <p:spPr>
          <a:xfrm>
            <a:off x="838200" y="2892954"/>
            <a:ext cx="10427700" cy="120028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Calibri"/>
              <a:buAutoNum type="alphaLcParenR"/>
            </a:pPr>
            <a:r>
              <a:rPr lang="it-IT" sz="1800" dirty="0">
                <a:solidFill>
                  <a:schemeClr val="dk1"/>
                </a:solidFill>
                <a:latin typeface="Calibri"/>
                <a:ea typeface="Calibri"/>
                <a:cs typeface="Calibri"/>
                <a:sym typeface="Calibri"/>
              </a:rPr>
              <a:t>Identifica il problema</a:t>
            </a:r>
          </a:p>
          <a:p>
            <a:pPr marL="342900" marR="0" lvl="0" indent="-342900" algn="l" rtl="0">
              <a:spcBef>
                <a:spcPts val="0"/>
              </a:spcBef>
              <a:spcAft>
                <a:spcPts val="0"/>
              </a:spcAft>
              <a:buClr>
                <a:schemeClr val="dk1"/>
              </a:buClr>
              <a:buSzPts val="1800"/>
              <a:buFont typeface="Calibri"/>
              <a:buAutoNum type="alphaLcParenR"/>
            </a:pPr>
            <a:r>
              <a:rPr lang="it-IT" sz="1800" dirty="0">
                <a:solidFill>
                  <a:schemeClr val="dk1"/>
                </a:solidFill>
                <a:latin typeface="Calibri"/>
                <a:ea typeface="Calibri"/>
                <a:cs typeface="Calibri"/>
                <a:sym typeface="Calibri"/>
              </a:rPr>
              <a:t>Pensa a quante più soluzioni possibili</a:t>
            </a:r>
          </a:p>
          <a:p>
            <a:pPr marL="342900" marR="0" lvl="0" indent="-342900" algn="l" rtl="0">
              <a:spcBef>
                <a:spcPts val="0"/>
              </a:spcBef>
              <a:spcAft>
                <a:spcPts val="0"/>
              </a:spcAft>
              <a:buClr>
                <a:schemeClr val="dk1"/>
              </a:buClr>
              <a:buSzPts val="1800"/>
              <a:buFont typeface="Calibri"/>
              <a:buAutoNum type="alphaLcParenR"/>
            </a:pPr>
            <a:r>
              <a:rPr lang="it-IT" sz="1800" dirty="0">
                <a:solidFill>
                  <a:schemeClr val="dk1"/>
                </a:solidFill>
                <a:latin typeface="Calibri"/>
                <a:ea typeface="Calibri"/>
                <a:cs typeface="Calibri"/>
                <a:sym typeface="Calibri"/>
              </a:rPr>
              <a:t>Valuta pro/contro e poi scegli</a:t>
            </a:r>
          </a:p>
          <a:p>
            <a:pPr marL="342900" marR="0" lvl="0" indent="-342900" algn="l" rtl="0">
              <a:spcBef>
                <a:spcPts val="0"/>
              </a:spcBef>
              <a:spcAft>
                <a:spcPts val="0"/>
              </a:spcAft>
              <a:buClr>
                <a:schemeClr val="dk1"/>
              </a:buClr>
              <a:buSzPts val="1800"/>
              <a:buFont typeface="Calibri"/>
              <a:buAutoNum type="alphaLcParenR"/>
            </a:pPr>
            <a:r>
              <a:rPr lang="it-IT" sz="1800" dirty="0">
                <a:solidFill>
                  <a:schemeClr val="dk1"/>
                </a:solidFill>
                <a:latin typeface="Calibri"/>
                <a:ea typeface="Calibri"/>
                <a:cs typeface="Calibri"/>
                <a:sym typeface="Calibri"/>
              </a:rPr>
              <a:t>Fallo! Quindi valuta il risultato</a:t>
            </a:r>
            <a:endParaRPr sz="1800" dirty="0">
              <a:solidFill>
                <a:schemeClr val="dk1"/>
              </a:solidFill>
              <a:latin typeface="Calibri"/>
              <a:ea typeface="Calibri"/>
              <a:cs typeface="Calibri"/>
              <a:sym typeface="Calibri"/>
            </a:endParaRPr>
          </a:p>
        </p:txBody>
      </p:sp>
      <p:sp>
        <p:nvSpPr>
          <p:cNvPr id="207" name="Google Shape;207;p17"/>
          <p:cNvSpPr txBox="1"/>
          <p:nvPr/>
        </p:nvSpPr>
        <p:spPr>
          <a:xfrm>
            <a:off x="838200" y="4309533"/>
            <a:ext cx="1042756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In questo modulo, impareremo il modello in quattro passaggi della risoluzione dei problemi, costituito dai quattro passaggi sopra menzionati. Questo modello di risoluzione dei problemi (</a:t>
            </a:r>
            <a:r>
              <a:rPr lang="it-IT" sz="1800" i="1" dirty="0" err="1">
                <a:solidFill>
                  <a:schemeClr val="dk1"/>
                </a:solidFill>
                <a:latin typeface="Calibri"/>
                <a:ea typeface="Calibri"/>
                <a:cs typeface="Calibri"/>
                <a:sym typeface="Calibri"/>
              </a:rPr>
              <a:t>problem</a:t>
            </a:r>
            <a:r>
              <a:rPr lang="it-IT" sz="1800" i="1" dirty="0">
                <a:solidFill>
                  <a:schemeClr val="dk1"/>
                </a:solidFill>
                <a:latin typeface="Calibri"/>
                <a:ea typeface="Calibri"/>
                <a:cs typeface="Calibri"/>
                <a:sym typeface="Calibri"/>
              </a:rPr>
              <a:t> solving)</a:t>
            </a:r>
            <a:r>
              <a:rPr lang="it-IT" sz="1800" dirty="0">
                <a:solidFill>
                  <a:schemeClr val="dk1"/>
                </a:solidFill>
                <a:latin typeface="Calibri"/>
                <a:ea typeface="Calibri"/>
                <a:cs typeface="Calibri"/>
                <a:sym typeface="Calibri"/>
              </a:rPr>
              <a:t> è il più ricercato che ci sia. È stato utilizzato da un sacco di persone per risolvere molti tipi di problemi. Trascorreremo molto tempo con questo modello per assicurarci che tu lo capisca correttamente.</a:t>
            </a:r>
            <a:endParaRPr sz="1800"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4" name="Picture 2">
            <a:extLst>
              <a:ext uri="{FF2B5EF4-FFF2-40B4-BE49-F238E27FC236}">
                <a16:creationId xmlns:a16="http://schemas.microsoft.com/office/drawing/2014/main" id="{757D65A4-293A-4E50-84DC-6FCE02514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12" name="Google Shape;212;p18"/>
          <p:cNvSpPr txBox="1">
            <a:spLocks noGrp="1"/>
          </p:cNvSpPr>
          <p:nvPr>
            <p:ph type="title"/>
          </p:nvPr>
        </p:nvSpPr>
        <p:spPr>
          <a:xfrm>
            <a:off x="3258670" y="59322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t>A) Identifica il problema </a:t>
            </a:r>
            <a:endParaRPr dirty="0"/>
          </a:p>
        </p:txBody>
      </p:sp>
      <p:sp>
        <p:nvSpPr>
          <p:cNvPr id="213" name="Google Shape;213;p18"/>
          <p:cNvSpPr txBox="1"/>
          <p:nvPr/>
        </p:nvSpPr>
        <p:spPr>
          <a:xfrm>
            <a:off x="188259" y="1630255"/>
            <a:ext cx="12003741" cy="5078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Quando hai difficoltà con qualcosa è davvero importante assicurarsi di sapere esattamente qual è il problema. Altrimenti è facile sentirsi sopraffatti, pensare di non sapere nulla o di essere inefficienti. </a:t>
            </a:r>
            <a:r>
              <a:rPr lang="it-IT" sz="1800" b="1" dirty="0">
                <a:solidFill>
                  <a:schemeClr val="dk1"/>
                </a:solidFill>
                <a:latin typeface="Calibri"/>
                <a:ea typeface="Calibri"/>
                <a:cs typeface="Calibri"/>
                <a:sym typeface="Calibri"/>
              </a:rPr>
              <a:t>Molto spesso il problema è più specifico di quello che si era pensato in un primo momento</a:t>
            </a:r>
            <a:r>
              <a:rPr lang="it-IT" sz="1800" dirty="0">
                <a:solidFill>
                  <a:schemeClr val="dk1"/>
                </a:solidFill>
                <a:latin typeface="Calibri"/>
                <a:ea typeface="Calibri"/>
                <a:cs typeface="Calibri"/>
                <a:sym typeface="Calibri"/>
              </a:rPr>
              <a:t>. Identificare il problema significa esaminare attentamente l'area in cui si sta riscontrando delle difficoltà e cercare di scoprire dove si trova il problema.</a:t>
            </a:r>
          </a:p>
          <a:p>
            <a:pPr marL="0" marR="0" lvl="0" indent="0" algn="l" rtl="0">
              <a:spcBef>
                <a:spcPts val="0"/>
              </a:spcBef>
              <a:spcAft>
                <a:spcPts val="0"/>
              </a:spcAft>
              <a:buNone/>
            </a:pPr>
            <a:endParaRPr lang="it-IT"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Tornando ad </a:t>
            </a:r>
            <a:r>
              <a:rPr lang="it-IT" sz="1800" i="1" dirty="0">
                <a:solidFill>
                  <a:schemeClr val="dk1"/>
                </a:solidFill>
                <a:latin typeface="Calibri"/>
                <a:ea typeface="Calibri"/>
                <a:cs typeface="Calibri"/>
                <a:sym typeface="Calibri"/>
              </a:rPr>
              <a:t>Anna</a:t>
            </a:r>
            <a:r>
              <a:rPr lang="it-IT" sz="1800" dirty="0">
                <a:solidFill>
                  <a:schemeClr val="dk1"/>
                </a:solidFill>
                <a:latin typeface="Calibri"/>
                <a:ea typeface="Calibri"/>
                <a:cs typeface="Calibri"/>
                <a:sym typeface="Calibri"/>
              </a:rPr>
              <a:t> (p. 2), lei ha continui problemi con la grammatica. La grammatica è un argomento vasto, quindi vogliamo identificare esattamente quali sono i problemi per iniziare a risolverli. Quando Anna guarda i suoi compiti in spagnolo che il suo insegnante ha corretto, vede che spesso non riesce a trovare la forma corretta dei verbi. Quindi il suo problema in realtà non è tutta la grammatica, sono i verbi.</a:t>
            </a:r>
          </a:p>
          <a:p>
            <a:pPr marL="0" marR="0" lvl="0" indent="0" algn="l" rtl="0">
              <a:spcBef>
                <a:spcPts val="0"/>
              </a:spcBef>
              <a:spcAft>
                <a:spcPts val="0"/>
              </a:spcAft>
              <a:buNone/>
            </a:pPr>
            <a:endParaRPr lang="it-IT"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i="1" dirty="0">
                <a:solidFill>
                  <a:schemeClr val="dk1"/>
                </a:solidFill>
                <a:latin typeface="Calibri"/>
                <a:ea typeface="Calibri"/>
                <a:cs typeface="Calibri"/>
                <a:sym typeface="Calibri"/>
              </a:rPr>
              <a:t>Luigi</a:t>
            </a:r>
            <a:r>
              <a:rPr lang="it-IT" sz="1800" dirty="0">
                <a:solidFill>
                  <a:schemeClr val="dk1"/>
                </a:solidFill>
                <a:latin typeface="Calibri"/>
                <a:ea typeface="Calibri"/>
                <a:cs typeface="Calibri"/>
                <a:sym typeface="Calibri"/>
              </a:rPr>
              <a:t> ha problemi con la geometria. Quando legge il suo libro di testo e prova gli esercizi, si rende conto che passare da due a tre dimensioni come «cerchio-&gt;sfera» e «quadrato-&gt;cubo» è difficile per lui. Si accorge anche, guardando i vecchi compiti, che commette piccoli errori di disattenzione su esercizi che effettivamente capisce, abbassando i suoi punteggi.</a:t>
            </a:r>
          </a:p>
          <a:p>
            <a:pPr marL="0" marR="0" lvl="0" indent="0" algn="l" rtl="0">
              <a:spcBef>
                <a:spcPts val="0"/>
              </a:spcBef>
              <a:spcAft>
                <a:spcPts val="0"/>
              </a:spcAft>
              <a:buNone/>
            </a:pPr>
            <a:endParaRPr lang="it-IT"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Anna ha detto che aveva problemi con la grammatica, ma ha identificato con successo il problema come solo i verbi. Luigi pensava di avere problemi con la geometria ma guardando più da vicino si è accorto che oggetti 3D e piccoli errori dovuti alla disattenzione erano i suoi problemi. Quando hai problemi o ostacoli nell'apprendimento, </a:t>
            </a:r>
            <a:r>
              <a:rPr lang="it-IT" sz="1800" b="1" dirty="0">
                <a:solidFill>
                  <a:schemeClr val="dk1"/>
                </a:solidFill>
                <a:latin typeface="Calibri"/>
                <a:ea typeface="Calibri"/>
                <a:cs typeface="Calibri"/>
                <a:sym typeface="Calibri"/>
              </a:rPr>
              <a:t>identificare esattamente qual è il problema è davvero importante</a:t>
            </a:r>
            <a:r>
              <a:rPr lang="it-IT" sz="1800" dirty="0">
                <a:solidFill>
                  <a:schemeClr val="dk1"/>
                </a:solidFill>
                <a:latin typeface="Calibri"/>
                <a:ea typeface="Calibri"/>
                <a:cs typeface="Calibri"/>
                <a:sym typeface="Calibri"/>
              </a:rPr>
              <a:t>, chiedere un feedback agli insegnanti o guardare vecchi test potrebbe renderlo più chiaro.</a:t>
            </a:r>
            <a:endParaRPr sz="18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3" name="Picture 2">
            <a:extLst>
              <a:ext uri="{FF2B5EF4-FFF2-40B4-BE49-F238E27FC236}">
                <a16:creationId xmlns:a16="http://schemas.microsoft.com/office/drawing/2014/main" id="{6BF094CD-F428-4AC9-9AE3-6A0EE86F5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89" name="Google Shape;89;p1"/>
          <p:cNvSpPr txBox="1">
            <a:spLocks noGrp="1"/>
          </p:cNvSpPr>
          <p:nvPr>
            <p:ph type="title"/>
          </p:nvPr>
        </p:nvSpPr>
        <p:spPr>
          <a:xfrm>
            <a:off x="838200" y="365125"/>
            <a:ext cx="10515600" cy="622228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0"/>
              <a:buFont typeface="Aparajita"/>
              <a:buNone/>
            </a:pPr>
            <a:r>
              <a:rPr lang="sv-SE" sz="20000" dirty="0">
                <a:latin typeface="Calibri" panose="020F0502020204030204" pitchFamily="34" charset="0"/>
                <a:ea typeface="Aparajita"/>
                <a:cs typeface="Calibri" panose="020F0502020204030204" pitchFamily="34" charset="0"/>
                <a:sym typeface="Aparajita"/>
              </a:rPr>
              <a:t>Perchè?</a:t>
            </a:r>
            <a:endParaRPr sz="20000" dirty="0">
              <a:latin typeface="Calibri" panose="020F0502020204030204" pitchFamily="34" charset="0"/>
              <a:ea typeface="Aparajita"/>
              <a:cs typeface="Calibri" panose="020F0502020204030204" pitchFamily="34" charset="0"/>
              <a:sym typeface="Aparajit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5" name="Picture 2">
            <a:extLst>
              <a:ext uri="{FF2B5EF4-FFF2-40B4-BE49-F238E27FC236}">
                <a16:creationId xmlns:a16="http://schemas.microsoft.com/office/drawing/2014/main" id="{3A6DBC2E-15A1-43A5-B638-5B53BF84C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218" name="Google Shape;218;p19"/>
          <p:cNvSpPr txBox="1">
            <a:spLocks noGrp="1"/>
          </p:cNvSpPr>
          <p:nvPr>
            <p:ph type="title"/>
          </p:nvPr>
        </p:nvSpPr>
        <p:spPr>
          <a:xfrm>
            <a:off x="194982" y="995140"/>
            <a:ext cx="12192000" cy="114404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sv-SE" dirty="0"/>
              <a:t>B) </a:t>
            </a:r>
            <a:r>
              <a:rPr lang="it-IT" i="1" dirty="0" err="1"/>
              <a:t>Brainstorm</a:t>
            </a:r>
            <a:r>
              <a:rPr lang="it-IT" dirty="0"/>
              <a:t>: pensare a quante più soluzioni possibili</a:t>
            </a:r>
            <a:endParaRPr dirty="0"/>
          </a:p>
        </p:txBody>
      </p:sp>
      <p:sp>
        <p:nvSpPr>
          <p:cNvPr id="220" name="Google Shape;220;p19"/>
          <p:cNvSpPr txBox="1"/>
          <p:nvPr/>
        </p:nvSpPr>
        <p:spPr>
          <a:xfrm>
            <a:off x="194982" y="2139188"/>
            <a:ext cx="11802036" cy="4247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In questo passaggio, devi trovare quante più soluzioni possibili SENZA giudicarle. Nessuna valutazione di buono/cattivo qui! Solo </a:t>
            </a:r>
            <a:r>
              <a:rPr lang="it-IT" sz="1800" i="1" dirty="0">
                <a:solidFill>
                  <a:schemeClr val="dk1"/>
                </a:solidFill>
                <a:latin typeface="Calibri"/>
                <a:ea typeface="Calibri"/>
                <a:cs typeface="Calibri"/>
                <a:sym typeface="Calibri"/>
              </a:rPr>
              <a:t>brainstorming</a:t>
            </a:r>
            <a:r>
              <a:rPr lang="it-IT" sz="1800" dirty="0">
                <a:solidFill>
                  <a:schemeClr val="dk1"/>
                </a:solidFill>
                <a:latin typeface="Calibri"/>
                <a:ea typeface="Calibri"/>
                <a:cs typeface="Calibri"/>
                <a:sym typeface="Calibri"/>
              </a:rPr>
              <a:t>. Quindi iniziamo con Anna, che trova davvero difficile trovare la forma corretta dei verbi in spagnolo. </a:t>
            </a:r>
            <a:r>
              <a:rPr lang="it-IT" sz="1800" dirty="0">
                <a:solidFill>
                  <a:srgbClr val="7030A0"/>
                </a:solidFill>
                <a:latin typeface="Calibri"/>
                <a:ea typeface="Calibri"/>
                <a:cs typeface="Calibri"/>
                <a:sym typeface="Calibri"/>
              </a:rPr>
              <a:t>Chiedi ai discenti</a:t>
            </a:r>
            <a:r>
              <a:rPr lang="it-IT" sz="1800" dirty="0">
                <a:solidFill>
                  <a:schemeClr val="dk1"/>
                </a:solidFill>
                <a:latin typeface="Calibri"/>
                <a:ea typeface="Calibri"/>
                <a:cs typeface="Calibri"/>
                <a:sym typeface="Calibri"/>
              </a:rPr>
              <a:t>: cosa potrebbe fare al riguardo? </a:t>
            </a:r>
            <a:r>
              <a:rPr lang="it-IT" sz="1800" dirty="0">
                <a:solidFill>
                  <a:srgbClr val="7030A0"/>
                </a:solidFill>
                <a:latin typeface="Calibri"/>
                <a:ea typeface="Calibri"/>
                <a:cs typeface="Calibri"/>
                <a:sym typeface="Calibri"/>
              </a:rPr>
              <a:t>Scrivi le loro proposte e ricorda loro di non giudicarle ancora e chiedi loro di essere molto precisi, ancora di più. </a:t>
            </a:r>
          </a:p>
          <a:p>
            <a:pPr marL="0" marR="0" lvl="0" indent="0" algn="l" rtl="0">
              <a:spcBef>
                <a:spcPts val="0"/>
              </a:spcBef>
              <a:spcAft>
                <a:spcPts val="0"/>
              </a:spcAft>
              <a:buNone/>
            </a:pPr>
            <a:endParaRPr lang="it-IT"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Passiamo ora a Luigi, primo problema: passare dalle due alle tre dimensioni. </a:t>
            </a:r>
            <a:r>
              <a:rPr lang="it-IT" sz="1800" dirty="0">
                <a:solidFill>
                  <a:srgbClr val="7030A0"/>
                </a:solidFill>
                <a:latin typeface="Calibri"/>
                <a:ea typeface="Calibri"/>
                <a:cs typeface="Calibri"/>
                <a:sym typeface="Calibri"/>
              </a:rPr>
              <a:t>Chiedi ai discenti</a:t>
            </a:r>
            <a:r>
              <a:rPr lang="it-IT" sz="1800" dirty="0">
                <a:solidFill>
                  <a:schemeClr val="dk1"/>
                </a:solidFill>
                <a:latin typeface="Calibri"/>
                <a:ea typeface="Calibri"/>
                <a:cs typeface="Calibri"/>
                <a:sym typeface="Calibri"/>
              </a:rPr>
              <a:t>: quale potrebbe essere una possibile soluzione per le sue difficoltà? </a:t>
            </a:r>
            <a:r>
              <a:rPr lang="it-IT" sz="1800" dirty="0">
                <a:solidFill>
                  <a:srgbClr val="7030A0"/>
                </a:solidFill>
                <a:latin typeface="Calibri"/>
                <a:ea typeface="Calibri"/>
                <a:cs typeface="Calibri"/>
                <a:sym typeface="Calibri"/>
              </a:rPr>
              <a:t>Scrivi le loro proposte e ricorda loro di non giudicarle ancora e chiedi loro di essere molto precisi, ancora di più.</a:t>
            </a:r>
          </a:p>
          <a:p>
            <a:pPr marL="0" marR="0" lvl="0" indent="0" algn="l" rtl="0">
              <a:spcBef>
                <a:spcPts val="0"/>
              </a:spcBef>
              <a:spcAft>
                <a:spcPts val="0"/>
              </a:spcAft>
              <a:buNone/>
            </a:pPr>
            <a:endParaRPr lang="it-IT"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Secondo problema: i suoi piccoli errori occasionali su compiti che in realtà capisce. </a:t>
            </a:r>
            <a:r>
              <a:rPr lang="it-IT" sz="1800" dirty="0">
                <a:solidFill>
                  <a:srgbClr val="7030A0"/>
                </a:solidFill>
                <a:latin typeface="Calibri"/>
                <a:ea typeface="Calibri"/>
                <a:cs typeface="Calibri"/>
                <a:sym typeface="Calibri"/>
              </a:rPr>
              <a:t>Chiedi ai discenti</a:t>
            </a:r>
            <a:r>
              <a:rPr lang="it-IT" sz="1800" dirty="0">
                <a:solidFill>
                  <a:schemeClr val="dk1"/>
                </a:solidFill>
                <a:latin typeface="Calibri"/>
                <a:ea typeface="Calibri"/>
                <a:cs typeface="Calibri"/>
                <a:sym typeface="Calibri"/>
              </a:rPr>
              <a:t>: cosa potrebbe fare per superare questo problema? </a:t>
            </a:r>
            <a:r>
              <a:rPr lang="it-IT" sz="1800" dirty="0">
                <a:solidFill>
                  <a:srgbClr val="7030A0"/>
                </a:solidFill>
                <a:latin typeface="Calibri"/>
                <a:ea typeface="Calibri"/>
                <a:cs typeface="Calibri"/>
                <a:sym typeface="Calibri"/>
              </a:rPr>
              <a:t>Scrivi le loro proposte e ricorda loro di non giudicarle ancora e chiedi loro di essere molto precisi, ancora di più.</a:t>
            </a:r>
          </a:p>
          <a:p>
            <a:pPr marL="0" marR="0" lvl="0" indent="0" algn="l" rtl="0">
              <a:spcBef>
                <a:spcPts val="0"/>
              </a:spcBef>
              <a:spcAft>
                <a:spcPts val="0"/>
              </a:spcAft>
              <a:buNone/>
            </a:pPr>
            <a:endParaRPr lang="it-IT" sz="1800" dirty="0">
              <a:solidFill>
                <a:srgbClr val="7030A0"/>
              </a:solidFill>
              <a:latin typeface="Calibri"/>
              <a:ea typeface="Calibri"/>
              <a:cs typeface="Calibri"/>
              <a:sym typeface="Calibri"/>
            </a:endParaRPr>
          </a:p>
          <a:p>
            <a:pPr marL="0" marR="0" lvl="0" indent="0" algn="l" rtl="0">
              <a:spcBef>
                <a:spcPts val="0"/>
              </a:spcBef>
              <a:spcAft>
                <a:spcPts val="0"/>
              </a:spcAft>
              <a:buNone/>
            </a:pPr>
            <a:r>
              <a:rPr lang="it-IT" sz="1800" b="1" dirty="0">
                <a:solidFill>
                  <a:schemeClr val="dk1"/>
                </a:solidFill>
                <a:latin typeface="Calibri"/>
                <a:ea typeface="Calibri"/>
                <a:cs typeface="Calibri"/>
                <a:sym typeface="Calibri"/>
              </a:rPr>
              <a:t>Più possibilità e soluzioni diverse trovi, più è probabile che tu ne riesca a trovare una davvero buona. Giudicarle, in questa fase, ti impedirebbe di inventare e provare nuove soluzioni.</a:t>
            </a:r>
            <a:endParaRPr lang="en-US" sz="1800" b="1"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4" name="Picture 2">
            <a:extLst>
              <a:ext uri="{FF2B5EF4-FFF2-40B4-BE49-F238E27FC236}">
                <a16:creationId xmlns:a16="http://schemas.microsoft.com/office/drawing/2014/main" id="{A1D979F9-06D5-49B6-99AE-50CFEFD61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25" name="Google Shape;225;p20"/>
          <p:cNvSpPr txBox="1">
            <a:spLocks noGrp="1"/>
          </p:cNvSpPr>
          <p:nvPr>
            <p:ph type="title"/>
          </p:nvPr>
        </p:nvSpPr>
        <p:spPr>
          <a:xfrm>
            <a:off x="1241611" y="140353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t>C) </a:t>
            </a:r>
            <a:r>
              <a:rPr lang="it-IT" dirty="0"/>
              <a:t>Valuta i pro e i contro e poi scegli </a:t>
            </a:r>
            <a:endParaRPr dirty="0"/>
          </a:p>
        </p:txBody>
      </p:sp>
      <p:sp>
        <p:nvSpPr>
          <p:cNvPr id="226" name="Google Shape;226;p20"/>
          <p:cNvSpPr txBox="1"/>
          <p:nvPr/>
        </p:nvSpPr>
        <p:spPr>
          <a:xfrm>
            <a:off x="531180" y="2729099"/>
            <a:ext cx="11129639" cy="3416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Questo è il passaggio più completo e potrebbe richiedere del tempo. </a:t>
            </a:r>
            <a:r>
              <a:rPr lang="it-IT" sz="1800" dirty="0">
                <a:solidFill>
                  <a:srgbClr val="7030A0"/>
                </a:solidFill>
                <a:latin typeface="Calibri"/>
                <a:ea typeface="Calibri"/>
                <a:cs typeface="Calibri"/>
                <a:sym typeface="Calibri"/>
              </a:rPr>
              <a:t>Dì ai discenti: per iniziare, devi scrivere tutti i pro e i contro che ti vengono in mente includendo almeno cinque delle soluzioni menzionate per il problema di Anna, come per esempio +veloce, -richiede insegnante, ecc. Avete 7 minuti.</a:t>
            </a:r>
          </a:p>
          <a:p>
            <a:pPr marL="0" marR="0" lvl="0" indent="0" algn="l" rtl="0">
              <a:spcBef>
                <a:spcPts val="0"/>
              </a:spcBef>
              <a:spcAft>
                <a:spcPts val="0"/>
              </a:spcAft>
              <a:buNone/>
            </a:pPr>
            <a:endParaRPr lang="it-IT"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dirty="0" err="1">
                <a:solidFill>
                  <a:schemeClr val="dk1"/>
                </a:solidFill>
                <a:latin typeface="Calibri"/>
                <a:ea typeface="Calibri"/>
                <a:cs typeface="Calibri"/>
                <a:sym typeface="Calibri"/>
              </a:rPr>
              <a:t>*Quando</a:t>
            </a:r>
            <a:r>
              <a:rPr lang="it-IT" sz="1800" dirty="0">
                <a:solidFill>
                  <a:schemeClr val="dk1"/>
                </a:solidFill>
                <a:latin typeface="Calibri"/>
                <a:ea typeface="Calibri"/>
                <a:cs typeface="Calibri"/>
                <a:sym typeface="Calibri"/>
              </a:rPr>
              <a:t> i discenti hanno finito, discuti i pro e i contro che hanno trovato per le soluzioni. Quindi prova a valutare quale soluzione ha avuto più pro e quale più contro e vedi se i discenti sono d'accordo.*</a:t>
            </a:r>
          </a:p>
          <a:p>
            <a:pPr marL="0" marR="0" lvl="0" indent="0" algn="l" rtl="0">
              <a:spcBef>
                <a:spcPts val="0"/>
              </a:spcBef>
              <a:spcAft>
                <a:spcPts val="0"/>
              </a:spcAft>
              <a:buNone/>
            </a:pPr>
            <a:endParaRPr lang="it-IT"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dirty="0">
                <a:solidFill>
                  <a:srgbClr val="7030A0"/>
                </a:solidFill>
                <a:latin typeface="Calibri"/>
                <a:ea typeface="Calibri"/>
                <a:cs typeface="Calibri"/>
                <a:sym typeface="Calibri"/>
              </a:rPr>
              <a:t>Passaggio successivo, valuta i pro e i contro di tre soluzioni per ciascuno dei due problemi di Luigi. Di nuovo sette minuti.</a:t>
            </a:r>
          </a:p>
          <a:p>
            <a:pPr marL="0" marR="0" lvl="0" indent="0" algn="l" rtl="0">
              <a:spcBef>
                <a:spcPts val="0"/>
              </a:spcBef>
              <a:spcAft>
                <a:spcPts val="0"/>
              </a:spcAft>
              <a:buNone/>
            </a:pPr>
            <a:endParaRPr lang="it-IT"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dirty="0" err="1">
                <a:solidFill>
                  <a:schemeClr val="dk1"/>
                </a:solidFill>
                <a:latin typeface="Calibri"/>
                <a:ea typeface="Calibri"/>
                <a:cs typeface="Calibri"/>
                <a:sym typeface="Calibri"/>
              </a:rPr>
              <a:t>*Quando</a:t>
            </a:r>
            <a:r>
              <a:rPr lang="it-IT" sz="1800" dirty="0">
                <a:solidFill>
                  <a:schemeClr val="dk1"/>
                </a:solidFill>
                <a:latin typeface="Calibri"/>
                <a:ea typeface="Calibri"/>
                <a:cs typeface="Calibri"/>
                <a:sym typeface="Calibri"/>
              </a:rPr>
              <a:t> i discenti avranno finito, discuti i pro e i contro che hanno trovato per le soluzioni. Quindi prova a valutare quale soluzione ha avuto più pro e quale più contro e vedi se i discenti sono d'accordo.*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4" name="Picture 2">
            <a:extLst>
              <a:ext uri="{FF2B5EF4-FFF2-40B4-BE49-F238E27FC236}">
                <a16:creationId xmlns:a16="http://schemas.microsoft.com/office/drawing/2014/main" id="{4C29552D-FC35-4493-9856-B9A388A76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231" name="Google Shape;231;p21"/>
          <p:cNvSpPr txBox="1">
            <a:spLocks noGrp="1"/>
          </p:cNvSpPr>
          <p:nvPr>
            <p:ph type="title"/>
          </p:nvPr>
        </p:nvSpPr>
        <p:spPr>
          <a:xfrm>
            <a:off x="838200" y="167297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t>D) </a:t>
            </a:r>
            <a:r>
              <a:rPr lang="it-IT" dirty="0"/>
              <a:t>Fallo! Quindi valuta il risultato </a:t>
            </a:r>
            <a:endParaRPr dirty="0"/>
          </a:p>
        </p:txBody>
      </p:sp>
      <p:sp>
        <p:nvSpPr>
          <p:cNvPr id="232" name="Google Shape;232;p21"/>
          <p:cNvSpPr txBox="1"/>
          <p:nvPr/>
        </p:nvSpPr>
        <p:spPr>
          <a:xfrm>
            <a:off x="838200" y="3200400"/>
            <a:ext cx="10578600" cy="28622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L'ultimo passaggio è di applicare quella che è stata scelta come soluzione migliore. L'esercizio qui è quello di scrivere un piano d’azione per Anna e Luigi su come devono procedere nel dettaglio per applicare le soluzioni che sono state scelte perché risultate migliori. Scrivete rapidamente un piano d’azione per ognuno di loro. </a:t>
            </a:r>
            <a:r>
              <a:rPr lang="it-IT" sz="1800" dirty="0">
                <a:solidFill>
                  <a:srgbClr val="7030A0"/>
                </a:solidFill>
                <a:latin typeface="Calibri"/>
                <a:ea typeface="Calibri"/>
                <a:cs typeface="Calibri"/>
                <a:sym typeface="Calibri"/>
              </a:rPr>
              <a:t>Concedi ai discenti 5 minuti e poi discuti i loro piani.</a:t>
            </a:r>
          </a:p>
          <a:p>
            <a:pPr marL="0" marR="0" lvl="0" indent="0" algn="l" rtl="0">
              <a:spcBef>
                <a:spcPts val="0"/>
              </a:spcBef>
              <a:spcAft>
                <a:spcPts val="0"/>
              </a:spcAft>
              <a:buNone/>
            </a:pPr>
            <a:endParaRPr lang="it-IT"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Se tutto va come previsto, il problema è sparito o è sostanzialmente meno limitante a questo punto; se invece il problema persiste è semplicemente necessario tornare alla fase uno e riprovare. Se poi tutto fila liscio e va alla grande, prenditi del tempo per pensare al perché, forse hai imparato qualcosa su come gestire le situazioni difficili in generale?!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4" name="Picture 2">
            <a:extLst>
              <a:ext uri="{FF2B5EF4-FFF2-40B4-BE49-F238E27FC236}">
                <a16:creationId xmlns:a16="http://schemas.microsoft.com/office/drawing/2014/main" id="{B6CCA8FA-3D9C-4705-BBF7-CCFAC51FF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37" name="Google Shape;237;p22"/>
          <p:cNvSpPr txBox="1">
            <a:spLocks noGrp="1"/>
          </p:cNvSpPr>
          <p:nvPr>
            <p:ph type="title"/>
          </p:nvPr>
        </p:nvSpPr>
        <p:spPr>
          <a:xfrm>
            <a:off x="838200" y="15843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t>E’ il tuo turno! </a:t>
            </a:r>
            <a:endParaRPr dirty="0"/>
          </a:p>
        </p:txBody>
      </p:sp>
      <p:sp>
        <p:nvSpPr>
          <p:cNvPr id="238" name="Google Shape;238;p22"/>
          <p:cNvSpPr txBox="1"/>
          <p:nvPr/>
        </p:nvSpPr>
        <p:spPr>
          <a:xfrm>
            <a:off x="838200" y="3011487"/>
            <a:ext cx="10649400"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rgbClr val="7030A0"/>
                </a:solidFill>
                <a:latin typeface="Calibri"/>
                <a:ea typeface="Calibri"/>
                <a:cs typeface="Calibri"/>
                <a:sym typeface="Calibri"/>
              </a:rPr>
              <a:t>Dì ai discenti: l'ultimo compito è implementare questa strategia su se stessi, non esitate a chiedere aiuto. Avete 10 minuti per svolgere questo esercizio.</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lphaUcParenR"/>
            </a:pPr>
            <a:r>
              <a:rPr lang="sv-SE" sz="1800" dirty="0">
                <a:solidFill>
                  <a:schemeClr val="dk1"/>
                </a:solidFill>
                <a:latin typeface="Calibri"/>
                <a:ea typeface="Calibri"/>
                <a:cs typeface="Calibri"/>
                <a:sym typeface="Calibri"/>
              </a:rPr>
              <a:t>Identifica un problema che hai nell’apprendimento o sul lavoro, potrebbe essere qualcosa che hai scritto nell’ultima parte. Cerca di essere il più specifico possibile. </a:t>
            </a:r>
            <a:endParaRPr dirty="0"/>
          </a:p>
          <a:p>
            <a:pPr marL="342900" marR="0" lvl="0" indent="-22860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dk1"/>
                </a:solidFill>
                <a:latin typeface="Calibri"/>
                <a:ea typeface="Calibri"/>
                <a:cs typeface="Calibri"/>
                <a:sym typeface="Calibri"/>
              </a:rPr>
              <a:t>B) </a:t>
            </a:r>
            <a:r>
              <a:rPr lang="it-IT" sz="1800" i="1" dirty="0" err="1">
                <a:solidFill>
                  <a:schemeClr val="dk1"/>
                </a:solidFill>
                <a:latin typeface="Calibri"/>
                <a:ea typeface="Calibri"/>
                <a:cs typeface="Calibri"/>
                <a:sym typeface="Calibri"/>
              </a:rPr>
              <a:t>Brainstorm</a:t>
            </a:r>
            <a:r>
              <a:rPr lang="it-IT" sz="1800" dirty="0">
                <a:solidFill>
                  <a:schemeClr val="dk1"/>
                </a:solidFill>
                <a:latin typeface="Calibri"/>
                <a:ea typeface="Calibri"/>
                <a:cs typeface="Calibri"/>
                <a:sym typeface="Calibri"/>
              </a:rPr>
              <a:t>: pensa a quante più soluzioni possibili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dk1"/>
                </a:solidFill>
                <a:latin typeface="Calibri"/>
                <a:ea typeface="Calibri"/>
                <a:cs typeface="Calibri"/>
                <a:sym typeface="Calibri"/>
              </a:rPr>
              <a:t>C) </a:t>
            </a:r>
            <a:r>
              <a:rPr lang="it-IT" sz="1800" dirty="0">
                <a:solidFill>
                  <a:schemeClr val="dk1"/>
                </a:solidFill>
                <a:latin typeface="Calibri"/>
                <a:ea typeface="Calibri"/>
                <a:cs typeface="Calibri"/>
                <a:sym typeface="Calibri"/>
              </a:rPr>
              <a:t>Valuta i pro e i contro</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800" dirty="0">
                <a:solidFill>
                  <a:schemeClr val="dk1"/>
                </a:solidFill>
                <a:latin typeface="Calibri"/>
                <a:ea typeface="Calibri"/>
                <a:cs typeface="Calibri"/>
                <a:sym typeface="Calibri"/>
              </a:rPr>
              <a:t>D) Scegli e ripeti questa tecnica la prossima volta che ne hai bisogno</a:t>
            </a:r>
            <a:endParaRPr sz="1800" dirty="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4" name="Picture 2">
            <a:extLst>
              <a:ext uri="{FF2B5EF4-FFF2-40B4-BE49-F238E27FC236}">
                <a16:creationId xmlns:a16="http://schemas.microsoft.com/office/drawing/2014/main" id="{AC571EA1-5647-4771-98C7-1CE5D2471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43" name="Google Shape;243;p23"/>
          <p:cNvSpPr txBox="1">
            <a:spLocks noGrp="1"/>
          </p:cNvSpPr>
          <p:nvPr>
            <p:ph type="title"/>
          </p:nvPr>
        </p:nvSpPr>
        <p:spPr>
          <a:xfrm>
            <a:off x="17929" y="978709"/>
            <a:ext cx="12174071"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000" dirty="0"/>
              <a:t>La </a:t>
            </a:r>
            <a:r>
              <a:rPr lang="en-US" sz="4000" dirty="0" err="1"/>
              <a:t>regola</a:t>
            </a:r>
            <a:r>
              <a:rPr lang="en-US" sz="4000" dirty="0"/>
              <a:t> </a:t>
            </a:r>
            <a:r>
              <a:rPr lang="en-US" sz="4000" dirty="0" err="1"/>
              <a:t>dei</a:t>
            </a:r>
            <a:r>
              <a:rPr lang="en-US" sz="4000" dirty="0"/>
              <a:t> 15 </a:t>
            </a:r>
            <a:r>
              <a:rPr lang="en-US" sz="4000" dirty="0" err="1"/>
              <a:t>minuti</a:t>
            </a:r>
            <a:r>
              <a:rPr lang="en-US" sz="4000" dirty="0"/>
              <a:t>, la fine </a:t>
            </a:r>
            <a:r>
              <a:rPr lang="en-US" sz="4000" dirty="0" err="1"/>
              <a:t>della</a:t>
            </a:r>
            <a:r>
              <a:rPr lang="en-US" sz="4000" dirty="0"/>
              <a:t> </a:t>
            </a:r>
            <a:r>
              <a:rPr lang="en-US" sz="4000" dirty="0" err="1"/>
              <a:t>procrastinazione</a:t>
            </a:r>
            <a:r>
              <a:rPr lang="en-US" sz="4000" dirty="0"/>
              <a:t>!</a:t>
            </a:r>
          </a:p>
        </p:txBody>
      </p:sp>
      <p:sp>
        <p:nvSpPr>
          <p:cNvPr id="244" name="Google Shape;244;p23"/>
          <p:cNvSpPr txBox="1"/>
          <p:nvPr/>
        </p:nvSpPr>
        <p:spPr>
          <a:xfrm>
            <a:off x="363070" y="2056726"/>
            <a:ext cx="11483788" cy="48012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Lavorare con problemi e argomenti che trovi molto difficili può sembrare travolgente e senza fine. Pertanto ti forniremo una guida rapida su come renderli più gestibili, la regola dei 15 minuti. È davvero semplice.</a:t>
            </a:r>
          </a:p>
          <a:p>
            <a:pPr marL="0" marR="0" lvl="0" indent="0" algn="l" rtl="0">
              <a:spcBef>
                <a:spcPts val="0"/>
              </a:spcBef>
              <a:spcAft>
                <a:spcPts val="0"/>
              </a:spcAft>
              <a:buNone/>
            </a:pPr>
            <a:endParaRPr lang="it-IT"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Se devi svolgere un compito che non hai proprio voglia di svolgere o che ti sembra opprimente scegli un momento in cui prometti a te stesso che dedicherai esattamente 15 minuti a quell'attività e dettaglia quello che farai durante quei 15 minuti. Quando inizi, imposta una sveglia. Quando sono trascorsi i 15 minuti, decidi se puoi gestire altri 15 minuti, probabilmente potrai. Dopo un'altra serie di 15 minuti, ripeti, ripeti di nuovo, ecc. Quando decidi di fermarti è davvero importante che tu stabilisca esattamente quando passerai i prossimi 15 minuti a svolgere quel compito la prossima volta. In questo modo, la prossima sessione è sempre prenotata!</a:t>
            </a:r>
          </a:p>
          <a:p>
            <a:pPr marL="0" marR="0" lvl="0" indent="0" algn="l" rtl="0">
              <a:spcBef>
                <a:spcPts val="0"/>
              </a:spcBef>
              <a:spcAft>
                <a:spcPts val="0"/>
              </a:spcAft>
              <a:buNone/>
            </a:pPr>
            <a:endParaRPr lang="it-IT"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Anna aveva bisogno di lavorare sui suoi verbi spagnoli, quindi ha deciso che subito dopo essere tornata a casa dal lavoro, passerà 15 minuti a guardare quali verbi ha fallito nell'ultimo esame. Luigi, che è davvero stanco dopo la scuola, ha deciso di guardare le istruzioni su YouTube su come passare da due a tre dimensioni in geometria dopo cena per 15 minuti.</a:t>
            </a: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La regola dei 15 minuti è spesso davvero utile per ingannare se stessi e superare la procrastinazione. Ricorda, non ti iscrivi mai per più di 15 minuti, ma ti iscrivi sempre per i tuoi prossimi 15 minuti! Quindi, prima di passare alla conclusione di questo laboratorio, voglio che decidiate il vostri prossimi 15 minuti.</a:t>
            </a:r>
            <a:endParaRPr lang="it-IT"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4" name="Picture 2">
            <a:extLst>
              <a:ext uri="{FF2B5EF4-FFF2-40B4-BE49-F238E27FC236}">
                <a16:creationId xmlns:a16="http://schemas.microsoft.com/office/drawing/2014/main" id="{A9515E41-FF33-48B5-8B9D-99F74276A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50" name="Google Shape;250;gce26b615b0_0_0"/>
          <p:cNvSpPr txBox="1">
            <a:spLocks noGrp="1"/>
          </p:cNvSpPr>
          <p:nvPr>
            <p:ph type="title"/>
          </p:nvPr>
        </p:nvSpPr>
        <p:spPr>
          <a:xfrm>
            <a:off x="838200" y="1347258"/>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dirty="0"/>
              <a:t>Ricapitolando</a:t>
            </a:r>
            <a:endParaRPr dirty="0"/>
          </a:p>
        </p:txBody>
      </p:sp>
      <p:sp>
        <p:nvSpPr>
          <p:cNvPr id="251" name="Google Shape;251;gce26b615b0_0_0"/>
          <p:cNvSpPr txBox="1"/>
          <p:nvPr/>
        </p:nvSpPr>
        <p:spPr>
          <a:xfrm>
            <a:off x="720325" y="2466307"/>
            <a:ext cx="10449900" cy="3139291"/>
          </a:xfrm>
          <a:prstGeom prst="rect">
            <a:avLst/>
          </a:prstGeom>
          <a:noFill/>
          <a:ln>
            <a:noFill/>
          </a:ln>
        </p:spPr>
        <p:txBody>
          <a:bodyPr spcFirstLastPara="1" wrap="square" lIns="91425" tIns="91425" rIns="91425" bIns="91425" anchor="t" anchorCtr="0">
            <a:spAutoFit/>
          </a:bodyPr>
          <a:lstStyle/>
          <a:p>
            <a:pPr lvl="0"/>
            <a:r>
              <a:rPr lang="it-IT" sz="2400" dirty="0">
                <a:latin typeface="Calibri"/>
                <a:ea typeface="Calibri"/>
                <a:cs typeface="Calibri"/>
                <a:sym typeface="Calibri"/>
              </a:rPr>
              <a:t>Oggi abbiamo esaminato molti modi per </a:t>
            </a:r>
            <a:r>
              <a:rPr lang="it-IT" sz="2400" i="1" dirty="0">
                <a:latin typeface="Calibri"/>
                <a:ea typeface="Calibri"/>
                <a:cs typeface="Calibri"/>
                <a:sym typeface="Calibri"/>
              </a:rPr>
              <a:t>rompere le barriere </a:t>
            </a:r>
            <a:r>
              <a:rPr lang="it-IT" sz="2400" dirty="0">
                <a:latin typeface="Calibri"/>
                <a:ea typeface="Calibri"/>
                <a:cs typeface="Calibri"/>
                <a:sym typeface="Calibri"/>
              </a:rPr>
              <a:t>con i casi di Anna e Luigi: chiedere perché, immaginare il successo, ribaltare le paure, risolvere i problemi e la regola dei 15 minuti. Spero che questi esercizi ti vengano bene nei tuoi studi e nella tua vita futura. Queste abilità non rimuoveranno tutte le difficoltà dalla tua vita e dai tuoi studi, piuttosto le renderanno più facili da superare. L'ultimo esercizio è che tu scriva quando pensi di utilizzare queste diverse abilità e se le utilizzerai nel prossimo futuro. </a:t>
            </a:r>
            <a:r>
              <a:rPr lang="it-IT" sz="2400" dirty="0">
                <a:solidFill>
                  <a:srgbClr val="7030A0"/>
                </a:solidFill>
                <a:latin typeface="Calibri"/>
                <a:ea typeface="Calibri"/>
                <a:cs typeface="Calibri"/>
                <a:sym typeface="Calibri"/>
              </a:rPr>
              <a:t>Chiedi </a:t>
            </a:r>
            <a:r>
              <a:rPr lang="it-IT" sz="2400">
                <a:solidFill>
                  <a:srgbClr val="7030A0"/>
                </a:solidFill>
                <a:latin typeface="Calibri"/>
                <a:ea typeface="Calibri"/>
                <a:cs typeface="Calibri"/>
                <a:sym typeface="Calibri"/>
              </a:rPr>
              <a:t>ai discenti degli </a:t>
            </a:r>
            <a:r>
              <a:rPr lang="it-IT" sz="2400" dirty="0">
                <a:solidFill>
                  <a:srgbClr val="7030A0"/>
                </a:solidFill>
                <a:latin typeface="Calibri"/>
                <a:ea typeface="Calibri"/>
                <a:cs typeface="Calibri"/>
                <a:sym typeface="Calibri"/>
              </a:rPr>
              <a:t>esempi e poi termina il laboratorio.</a:t>
            </a:r>
            <a:endParaRPr sz="2400" dirty="0">
              <a:solidFill>
                <a:srgbClr val="7030A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5" name="Picture 2">
            <a:extLst>
              <a:ext uri="{FF2B5EF4-FFF2-40B4-BE49-F238E27FC236}">
                <a16:creationId xmlns:a16="http://schemas.microsoft.com/office/drawing/2014/main" id="{6DD7BC5B-8253-4C0B-A075-10AC27FCF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95" name="Google Shape;95;p2"/>
          <p:cNvSpPr/>
          <p:nvPr/>
        </p:nvSpPr>
        <p:spPr>
          <a:xfrm>
            <a:off x="93216" y="1232429"/>
            <a:ext cx="4251411" cy="3028452"/>
          </a:xfrm>
          <a:prstGeom prst="cloudCallout">
            <a:avLst>
              <a:gd name="adj1" fmla="val 48196"/>
              <a:gd name="adj2" fmla="val 59813"/>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t-IT" sz="1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it-IT" sz="1800" b="0" i="0" u="none" strike="noStrike" cap="none" dirty="0">
                <a:solidFill>
                  <a:schemeClr val="bg1"/>
                </a:solidFill>
                <a:latin typeface="Calibri"/>
                <a:ea typeface="Calibri"/>
                <a:cs typeface="Calibri"/>
                <a:sym typeface="Calibri"/>
              </a:rPr>
              <a:t>La grammatica fa schifo</a:t>
            </a:r>
            <a:endParaRPr sz="1800" b="0" i="0" u="none" strike="noStrike" cap="none" dirty="0">
              <a:solidFill>
                <a:schemeClr val="bg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dirty="0">
              <a:solidFill>
                <a:schemeClr val="bg1"/>
              </a:solidFill>
              <a:latin typeface="Calibri"/>
              <a:ea typeface="Calibri"/>
              <a:cs typeface="Calibri"/>
              <a:sym typeface="Calibri"/>
            </a:endParaRPr>
          </a:p>
          <a:p>
            <a:pPr marL="0" marR="0" lvl="0" indent="0" algn="ctr" rtl="0">
              <a:spcBef>
                <a:spcPts val="0"/>
              </a:spcBef>
              <a:spcAft>
                <a:spcPts val="0"/>
              </a:spcAft>
              <a:buNone/>
            </a:pPr>
            <a:r>
              <a:rPr lang="it-IT" sz="1800" b="0" i="0" u="none" strike="noStrike" cap="none" dirty="0">
                <a:solidFill>
                  <a:schemeClr val="bg1"/>
                </a:solidFill>
                <a:latin typeface="Calibri"/>
                <a:ea typeface="Calibri"/>
                <a:cs typeface="Calibri"/>
                <a:sym typeface="Calibri"/>
              </a:rPr>
              <a:t>La pronuncia è senza speranza</a:t>
            </a:r>
            <a:endParaRPr sz="1800" b="0" i="0" u="none" strike="noStrike" cap="none" dirty="0">
              <a:solidFill>
                <a:schemeClr val="bg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dirty="0">
              <a:solidFill>
                <a:schemeClr val="bg1"/>
              </a:solidFill>
              <a:latin typeface="Calibri"/>
              <a:ea typeface="Calibri"/>
              <a:cs typeface="Calibri"/>
              <a:sym typeface="Calibri"/>
            </a:endParaRPr>
          </a:p>
          <a:p>
            <a:pPr marL="0" marR="0" lvl="0" indent="0" algn="ctr" rtl="0">
              <a:spcBef>
                <a:spcPts val="0"/>
              </a:spcBef>
              <a:spcAft>
                <a:spcPts val="0"/>
              </a:spcAft>
              <a:buNone/>
            </a:pPr>
            <a:r>
              <a:rPr lang="it-IT" sz="1800" b="0" i="0" u="none" strike="noStrike" cap="none" dirty="0">
                <a:solidFill>
                  <a:schemeClr val="bg1"/>
                </a:solidFill>
                <a:latin typeface="Calibri"/>
                <a:ea typeface="Calibri"/>
                <a:cs typeface="Calibri"/>
                <a:sym typeface="Calibri"/>
              </a:rPr>
              <a:t>Sembro stupida</a:t>
            </a:r>
            <a:endParaRPr dirty="0">
              <a:solidFill>
                <a:schemeClr val="bg1"/>
              </a:solidFill>
            </a:endParaRPr>
          </a:p>
          <a:p>
            <a:pPr marL="0" marR="0" lvl="0" indent="0" algn="ctr" rtl="0">
              <a:spcBef>
                <a:spcPts val="0"/>
              </a:spcBef>
              <a:spcAft>
                <a:spcPts val="0"/>
              </a:spcAft>
              <a:buNone/>
            </a:pPr>
            <a:endParaRPr sz="1800" b="0" i="0" u="none" strike="noStrike" cap="none" dirty="0">
              <a:solidFill>
                <a:schemeClr val="bg1"/>
              </a:solidFill>
              <a:latin typeface="Calibri"/>
              <a:ea typeface="Calibri"/>
              <a:cs typeface="Calibri"/>
              <a:sym typeface="Calibri"/>
            </a:endParaRPr>
          </a:p>
          <a:p>
            <a:pPr marL="0" marR="0" lvl="0" indent="0" algn="ctr" rtl="0">
              <a:spcBef>
                <a:spcPts val="0"/>
              </a:spcBef>
              <a:spcAft>
                <a:spcPts val="0"/>
              </a:spcAft>
              <a:buNone/>
            </a:pPr>
            <a:r>
              <a:rPr lang="it-IT" sz="1800" b="0" i="0" u="none" strike="noStrike" cap="none" dirty="0">
                <a:solidFill>
                  <a:schemeClr val="bg1"/>
                </a:solidFill>
                <a:latin typeface="Calibri"/>
                <a:ea typeface="Calibri"/>
                <a:cs typeface="Calibri"/>
                <a:sym typeface="Calibri"/>
              </a:rPr>
              <a:t>Faccio errori terribili</a:t>
            </a:r>
            <a:endParaRPr sz="1800" b="0" i="0" u="none" strike="noStrike" cap="none" dirty="0">
              <a:solidFill>
                <a:schemeClr val="bg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96" name="Google Shape;96;p2"/>
          <p:cNvSpPr txBox="1">
            <a:spLocks noGrp="1"/>
          </p:cNvSpPr>
          <p:nvPr>
            <p:ph type="title"/>
          </p:nvPr>
        </p:nvSpPr>
        <p:spPr>
          <a:xfrm>
            <a:off x="4751907" y="1421092"/>
            <a:ext cx="7032812"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55A11"/>
              </a:buClr>
              <a:buSzPts val="4400"/>
              <a:buFont typeface="Calibri"/>
              <a:buNone/>
            </a:pPr>
            <a:r>
              <a:rPr lang="sv-SE" dirty="0">
                <a:solidFill>
                  <a:srgbClr val="C55A11"/>
                </a:solidFill>
              </a:rPr>
              <a:t>Perchè Anna studia lo spagnolo?</a:t>
            </a:r>
            <a:endParaRPr dirty="0">
              <a:solidFill>
                <a:srgbClr val="C55A11"/>
              </a:solidFill>
            </a:endParaRPr>
          </a:p>
        </p:txBody>
      </p:sp>
      <p:pic>
        <p:nvPicPr>
          <p:cNvPr id="97" name="Google Shape;97;p2" descr="Pix For  Grumpy Face Emoticon"/>
          <p:cNvPicPr preferRelativeResize="0"/>
          <p:nvPr/>
        </p:nvPicPr>
        <p:blipFill rotWithShape="1">
          <a:blip r:embed="rId4">
            <a:alphaModFix/>
          </a:blip>
          <a:srcRect/>
          <a:stretch/>
        </p:blipFill>
        <p:spPr>
          <a:xfrm>
            <a:off x="4437843" y="3287137"/>
            <a:ext cx="3316313" cy="34717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0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5" name="Picture 2">
            <a:extLst>
              <a:ext uri="{FF2B5EF4-FFF2-40B4-BE49-F238E27FC236}">
                <a16:creationId xmlns:a16="http://schemas.microsoft.com/office/drawing/2014/main" id="{D2F60D5A-7644-4A9A-8A1E-92CC63E55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104" name="Google Shape;104;p3" descr="Free A Person Thinking, Download Free Clip Art, Free Clip Art on ..."/>
          <p:cNvPicPr preferRelativeResize="0"/>
          <p:nvPr/>
        </p:nvPicPr>
        <p:blipFill rotWithShape="1">
          <a:blip r:embed="rId4">
            <a:clrChange>
              <a:clrFrom>
                <a:srgbClr val="FFFFFF"/>
              </a:clrFrom>
              <a:clrTo>
                <a:srgbClr val="FFFFFF">
                  <a:alpha val="0"/>
                </a:srgbClr>
              </a:clrTo>
            </a:clrChange>
            <a:alphaModFix/>
          </a:blip>
          <a:srcRect/>
          <a:stretch/>
        </p:blipFill>
        <p:spPr>
          <a:xfrm>
            <a:off x="2424709" y="2218010"/>
            <a:ext cx="4270907" cy="4274865"/>
          </a:xfrm>
          <a:prstGeom prst="rect">
            <a:avLst/>
          </a:prstGeom>
          <a:noFill/>
          <a:ln>
            <a:noFill/>
          </a:ln>
        </p:spPr>
      </p:pic>
      <p:sp>
        <p:nvSpPr>
          <p:cNvPr id="105" name="Google Shape;105;p3"/>
          <p:cNvSpPr/>
          <p:nvPr/>
        </p:nvSpPr>
        <p:spPr>
          <a:xfrm>
            <a:off x="7257661" y="1125221"/>
            <a:ext cx="3965510" cy="2808514"/>
          </a:xfrm>
          <a:prstGeom prst="cloudCallout">
            <a:avLst>
              <a:gd name="adj1" fmla="val -60234"/>
              <a:gd name="adj2" fmla="val 59971"/>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2400" b="0" i="0" u="none" strike="noStrike" cap="none" dirty="0">
                <a:solidFill>
                  <a:schemeClr val="bg1"/>
                </a:solidFill>
                <a:latin typeface="Calibri"/>
                <a:ea typeface="Calibri"/>
                <a:cs typeface="Calibri"/>
                <a:sym typeface="Calibri"/>
              </a:rPr>
              <a:t> In concreto, perchè sto studiando lo spagnolo?</a:t>
            </a:r>
            <a:endParaRPr sz="2400" b="0" i="0" u="none" strike="noStrike" cap="none" dirty="0">
              <a:solidFill>
                <a:schemeClr val="bg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7" name="Picture 2">
            <a:extLst>
              <a:ext uri="{FF2B5EF4-FFF2-40B4-BE49-F238E27FC236}">
                <a16:creationId xmlns:a16="http://schemas.microsoft.com/office/drawing/2014/main" id="{DBA97205-62F7-4893-8FFB-B54C8156C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12" name="Google Shape;112;p4"/>
          <p:cNvSpPr/>
          <p:nvPr/>
        </p:nvSpPr>
        <p:spPr>
          <a:xfrm>
            <a:off x="7128769" y="225638"/>
            <a:ext cx="4903557" cy="4624577"/>
          </a:xfrm>
          <a:prstGeom prst="cloudCallout">
            <a:avLst>
              <a:gd name="adj1" fmla="val -57100"/>
              <a:gd name="adj2" fmla="val 57667"/>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it-IT" sz="1800" dirty="0">
                <a:solidFill>
                  <a:schemeClr val="bg1"/>
                </a:solidFill>
                <a:latin typeface="Calibri"/>
                <a:ea typeface="Calibri"/>
                <a:cs typeface="Calibri"/>
                <a:sym typeface="Calibri"/>
              </a:rPr>
              <a:t>Voglio sentirmi come se avessi imparato qualcosa di difficile</a:t>
            </a:r>
          </a:p>
          <a:p>
            <a:pPr lvl="0" algn="ctr"/>
            <a:endParaRPr lang="it-IT" sz="1800" dirty="0">
              <a:solidFill>
                <a:schemeClr val="bg1"/>
              </a:solidFill>
              <a:latin typeface="Calibri"/>
              <a:ea typeface="Calibri"/>
              <a:cs typeface="Calibri"/>
              <a:sym typeface="Calibri"/>
            </a:endParaRPr>
          </a:p>
          <a:p>
            <a:pPr lvl="0" algn="ctr"/>
            <a:r>
              <a:rPr lang="it-IT" sz="1800" dirty="0">
                <a:solidFill>
                  <a:schemeClr val="bg1"/>
                </a:solidFill>
                <a:latin typeface="Calibri"/>
                <a:ea typeface="Calibri"/>
                <a:cs typeface="Calibri"/>
                <a:sym typeface="Calibri"/>
              </a:rPr>
              <a:t>Vorrei poter ordinare cibo spagnolo in spagnolo?</a:t>
            </a:r>
          </a:p>
          <a:p>
            <a:pPr lvl="0" algn="ctr"/>
            <a:endParaRPr lang="it-IT" sz="1800" dirty="0">
              <a:solidFill>
                <a:schemeClr val="bg1"/>
              </a:solidFill>
              <a:latin typeface="Calibri"/>
              <a:ea typeface="Calibri"/>
              <a:cs typeface="Calibri"/>
              <a:sym typeface="Calibri"/>
            </a:endParaRPr>
          </a:p>
          <a:p>
            <a:pPr lvl="0" algn="ctr"/>
            <a:r>
              <a:rPr lang="it-IT" sz="1800" dirty="0">
                <a:solidFill>
                  <a:schemeClr val="bg1"/>
                </a:solidFill>
                <a:latin typeface="Calibri"/>
                <a:ea typeface="Calibri"/>
                <a:cs typeface="Calibri"/>
                <a:sym typeface="Calibri"/>
              </a:rPr>
              <a:t>Voglio poter lavorare in Spagna</a:t>
            </a:r>
          </a:p>
          <a:p>
            <a:pPr lvl="0" algn="ctr"/>
            <a:endParaRPr lang="it-IT" sz="1800" dirty="0">
              <a:solidFill>
                <a:schemeClr val="bg1"/>
              </a:solidFill>
              <a:latin typeface="Calibri"/>
              <a:ea typeface="Calibri"/>
              <a:cs typeface="Calibri"/>
              <a:sym typeface="Calibri"/>
            </a:endParaRPr>
          </a:p>
          <a:p>
            <a:pPr lvl="0" algn="ctr"/>
            <a:r>
              <a:rPr lang="it-IT" sz="1800" dirty="0">
                <a:solidFill>
                  <a:schemeClr val="bg1"/>
                </a:solidFill>
                <a:latin typeface="Calibri"/>
                <a:ea typeface="Calibri"/>
                <a:cs typeface="Calibri"/>
                <a:sym typeface="Calibri"/>
              </a:rPr>
              <a:t>Voglio farmi degli amici spagnoli</a:t>
            </a:r>
          </a:p>
          <a:p>
            <a:pPr lvl="0" algn="ctr"/>
            <a:endParaRPr lang="it-IT" sz="1800" dirty="0">
              <a:solidFill>
                <a:schemeClr val="bg1"/>
              </a:solidFill>
              <a:latin typeface="Calibri"/>
              <a:ea typeface="Calibri"/>
              <a:cs typeface="Calibri"/>
              <a:sym typeface="Calibri"/>
            </a:endParaRPr>
          </a:p>
          <a:p>
            <a:pPr lvl="0" algn="ctr"/>
            <a:r>
              <a:rPr lang="it-IT" sz="1800" dirty="0">
                <a:solidFill>
                  <a:schemeClr val="bg1"/>
                </a:solidFill>
                <a:latin typeface="Calibri"/>
                <a:ea typeface="Calibri"/>
                <a:cs typeface="Calibri"/>
                <a:sym typeface="Calibri"/>
              </a:rPr>
              <a:t>Non voglio essere una persona che si arrende</a:t>
            </a:r>
            <a:endParaRPr sz="1800" b="0" i="0" u="none" strike="noStrike" cap="none" dirty="0">
              <a:solidFill>
                <a:schemeClr val="bg1"/>
              </a:solidFill>
              <a:latin typeface="Calibri"/>
              <a:ea typeface="Calibri"/>
              <a:cs typeface="Calibri"/>
              <a:sym typeface="Calibri"/>
            </a:endParaRPr>
          </a:p>
        </p:txBody>
      </p:sp>
      <p:sp>
        <p:nvSpPr>
          <p:cNvPr id="113" name="Google Shape;113;p4"/>
          <p:cNvSpPr/>
          <p:nvPr/>
        </p:nvSpPr>
        <p:spPr>
          <a:xfrm>
            <a:off x="4563122" y="1546354"/>
            <a:ext cx="2146547" cy="1882646"/>
          </a:xfrm>
          <a:prstGeom prst="wedgeEllipseCallout">
            <a:avLst>
              <a:gd name="adj1" fmla="val -20833"/>
              <a:gd name="adj2" fmla="val 62500"/>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2400" b="0" i="0" u="none" strike="noStrike" cap="none" dirty="0">
                <a:solidFill>
                  <a:schemeClr val="bg1"/>
                </a:solidFill>
                <a:latin typeface="Calibri"/>
                <a:ea typeface="Calibri"/>
                <a:cs typeface="Calibri"/>
                <a:sym typeface="Calibri"/>
              </a:rPr>
              <a:t>Ne Vale la pena!!!</a:t>
            </a:r>
            <a:endParaRPr sz="2400" b="0" i="0" u="none" strike="noStrike" cap="none" dirty="0">
              <a:solidFill>
                <a:schemeClr val="bg1"/>
              </a:solidFill>
              <a:latin typeface="Calibri"/>
              <a:ea typeface="Calibri"/>
              <a:cs typeface="Calibri"/>
              <a:sym typeface="Calibri"/>
            </a:endParaRPr>
          </a:p>
        </p:txBody>
      </p:sp>
      <p:pic>
        <p:nvPicPr>
          <p:cNvPr id="114" name="Google Shape;114;p4" descr="animated happy face emoji - Clip Art Library"/>
          <p:cNvPicPr preferRelativeResize="0"/>
          <p:nvPr/>
        </p:nvPicPr>
        <p:blipFill rotWithShape="1">
          <a:blip r:embed="rId4">
            <a:alphaModFix/>
          </a:blip>
          <a:srcRect/>
          <a:stretch/>
        </p:blipFill>
        <p:spPr>
          <a:xfrm>
            <a:off x="2325977" y="2903052"/>
            <a:ext cx="4166530" cy="3954948"/>
          </a:xfrm>
          <a:prstGeom prst="rect">
            <a:avLst/>
          </a:prstGeom>
          <a:noFill/>
          <a:ln>
            <a:noFill/>
          </a:ln>
        </p:spPr>
      </p:pic>
      <p:sp>
        <p:nvSpPr>
          <p:cNvPr id="115" name="Google Shape;115;p4"/>
          <p:cNvSpPr/>
          <p:nvPr/>
        </p:nvSpPr>
        <p:spPr>
          <a:xfrm>
            <a:off x="0" y="421110"/>
            <a:ext cx="4403448" cy="3155808"/>
          </a:xfrm>
          <a:prstGeom prst="cloudCallout">
            <a:avLst>
              <a:gd name="adj1" fmla="val 24692"/>
              <a:gd name="adj2" fmla="val 66616"/>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it-IT" sz="1800" dirty="0">
                <a:solidFill>
                  <a:schemeClr val="bg1"/>
                </a:solidFill>
                <a:latin typeface="Calibri"/>
                <a:ea typeface="Calibri"/>
                <a:cs typeface="Calibri"/>
                <a:sym typeface="Calibri"/>
              </a:rPr>
              <a:t>La grammatica fa schifo</a:t>
            </a:r>
          </a:p>
          <a:p>
            <a:pPr lvl="0" algn="ctr"/>
            <a:endParaRPr lang="it-IT" sz="1800" dirty="0">
              <a:solidFill>
                <a:schemeClr val="bg1"/>
              </a:solidFill>
              <a:latin typeface="Calibri"/>
              <a:ea typeface="Calibri"/>
              <a:cs typeface="Calibri"/>
              <a:sym typeface="Calibri"/>
            </a:endParaRPr>
          </a:p>
          <a:p>
            <a:pPr lvl="0" algn="ctr"/>
            <a:r>
              <a:rPr lang="it-IT" sz="1800" dirty="0">
                <a:solidFill>
                  <a:schemeClr val="bg1"/>
                </a:solidFill>
                <a:latin typeface="Calibri"/>
                <a:ea typeface="Calibri"/>
                <a:cs typeface="Calibri"/>
                <a:sym typeface="Calibri"/>
              </a:rPr>
              <a:t>La pronuncia è senza speranza</a:t>
            </a:r>
          </a:p>
          <a:p>
            <a:pPr lvl="0" algn="ctr"/>
            <a:endParaRPr lang="it-IT" sz="1800" dirty="0">
              <a:solidFill>
                <a:schemeClr val="bg1"/>
              </a:solidFill>
              <a:latin typeface="Calibri"/>
              <a:ea typeface="Calibri"/>
              <a:cs typeface="Calibri"/>
              <a:sym typeface="Calibri"/>
            </a:endParaRPr>
          </a:p>
          <a:p>
            <a:pPr lvl="0" algn="ctr"/>
            <a:r>
              <a:rPr lang="it-IT" sz="1800" dirty="0">
                <a:solidFill>
                  <a:schemeClr val="bg1"/>
                </a:solidFill>
                <a:latin typeface="Calibri"/>
                <a:ea typeface="Calibri"/>
                <a:cs typeface="Calibri"/>
                <a:sym typeface="Calibri"/>
              </a:rPr>
              <a:t>Sembro stupida</a:t>
            </a:r>
          </a:p>
          <a:p>
            <a:pPr lvl="0" algn="ctr"/>
            <a:endParaRPr lang="it-IT" sz="1800" dirty="0">
              <a:solidFill>
                <a:schemeClr val="bg1"/>
              </a:solidFill>
              <a:latin typeface="Calibri"/>
              <a:ea typeface="Calibri"/>
              <a:cs typeface="Calibri"/>
              <a:sym typeface="Calibri"/>
            </a:endParaRPr>
          </a:p>
          <a:p>
            <a:pPr lvl="0" algn="ctr"/>
            <a:r>
              <a:rPr lang="it-IT" sz="1800" dirty="0">
                <a:solidFill>
                  <a:schemeClr val="bg1"/>
                </a:solidFill>
                <a:latin typeface="Calibri"/>
                <a:ea typeface="Calibri"/>
                <a:cs typeface="Calibri"/>
                <a:sym typeface="Calibri"/>
              </a:rPr>
              <a:t>Faccio errori terribili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p:tgtEl>
                                          <p:spTgt spid="11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500"/>
                                        <p:tgtEl>
                                          <p:spTgt spid="1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500"/>
                                        <p:tgtEl>
                                          <p:spTgt spid="1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6" name="Picture 2">
            <a:extLst>
              <a:ext uri="{FF2B5EF4-FFF2-40B4-BE49-F238E27FC236}">
                <a16:creationId xmlns:a16="http://schemas.microsoft.com/office/drawing/2014/main" id="{45EF1E20-5DC9-4CBC-8F64-39C756E95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21" name="Google Shape;121;p5"/>
          <p:cNvSpPr txBox="1">
            <a:spLocks noGrp="1"/>
          </p:cNvSpPr>
          <p:nvPr>
            <p:ph type="title"/>
          </p:nvPr>
        </p:nvSpPr>
        <p:spPr>
          <a:xfrm>
            <a:off x="1043232" y="116075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dirty="0"/>
              <a:t>Perché Luigi cerca di imparare la geometria?</a:t>
            </a:r>
            <a:endParaRPr dirty="0"/>
          </a:p>
        </p:txBody>
      </p:sp>
      <p:sp>
        <p:nvSpPr>
          <p:cNvPr id="122" name="Google Shape;122;p5"/>
          <p:cNvSpPr txBox="1"/>
          <p:nvPr/>
        </p:nvSpPr>
        <p:spPr>
          <a:xfrm>
            <a:off x="905522" y="2311259"/>
            <a:ext cx="3915053"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0" i="0" u="none" strike="noStrike" cap="none" dirty="0">
                <a:solidFill>
                  <a:schemeClr val="dk1"/>
                </a:solidFill>
                <a:latin typeface="Calibri"/>
                <a:ea typeface="Calibri"/>
                <a:cs typeface="Calibri"/>
                <a:sym typeface="Calibri"/>
              </a:rPr>
              <a:t>Contro:</a:t>
            </a:r>
          </a:p>
          <a:p>
            <a:pPr marL="285750" marR="0" lvl="0" indent="-285750" algn="l" rtl="0">
              <a:spcBef>
                <a:spcPts val="0"/>
              </a:spcBef>
              <a:spcAft>
                <a:spcPts val="0"/>
              </a:spcAft>
              <a:buFont typeface="Arial" panose="020B0604020202020204" pitchFamily="34" charset="0"/>
              <a:buChar char="•"/>
            </a:pPr>
            <a:r>
              <a:rPr lang="it-IT" sz="1800" dirty="0">
                <a:solidFill>
                  <a:schemeClr val="dk1"/>
                </a:solidFill>
                <a:latin typeface="Calibri"/>
                <a:ea typeface="Calibri"/>
                <a:cs typeface="Calibri"/>
                <a:sym typeface="Calibri"/>
              </a:rPr>
              <a:t>è</a:t>
            </a:r>
            <a:r>
              <a:rPr lang="it-IT" sz="1800" b="0" i="0" u="none" strike="noStrike" cap="none" dirty="0">
                <a:solidFill>
                  <a:schemeClr val="dk1"/>
                </a:solidFill>
                <a:latin typeface="Calibri"/>
                <a:ea typeface="Calibri"/>
                <a:cs typeface="Calibri"/>
                <a:sym typeface="Calibri"/>
              </a:rPr>
              <a:t> molto difficile</a:t>
            </a:r>
          </a:p>
          <a:p>
            <a:pPr marL="285750" marR="0" lvl="0" indent="-285750" algn="l" rtl="0">
              <a:spcBef>
                <a:spcPts val="0"/>
              </a:spcBef>
              <a:spcAft>
                <a:spcPts val="0"/>
              </a:spcAft>
              <a:buFont typeface="Arial" panose="020B0604020202020204" pitchFamily="34" charset="0"/>
              <a:buChar char="•"/>
            </a:pPr>
            <a:r>
              <a:rPr lang="it-IT" sz="1800" b="0" i="0" u="none" strike="noStrike" cap="none" dirty="0">
                <a:solidFill>
                  <a:schemeClr val="dk1"/>
                </a:solidFill>
                <a:latin typeface="Calibri"/>
                <a:ea typeface="Calibri"/>
                <a:cs typeface="Calibri"/>
                <a:sym typeface="Calibri"/>
              </a:rPr>
              <a:t>ci vuole molto tempo</a:t>
            </a:r>
          </a:p>
          <a:p>
            <a:pPr marL="285750" marR="0" lvl="0" indent="-285750" algn="l" rtl="0">
              <a:spcBef>
                <a:spcPts val="0"/>
              </a:spcBef>
              <a:spcAft>
                <a:spcPts val="0"/>
              </a:spcAft>
              <a:buFont typeface="Arial" panose="020B0604020202020204" pitchFamily="34" charset="0"/>
              <a:buChar char="•"/>
            </a:pPr>
            <a:r>
              <a:rPr lang="it-IT" sz="1800" b="0" i="0" u="none" strike="noStrike" cap="none" dirty="0">
                <a:solidFill>
                  <a:schemeClr val="dk1"/>
                </a:solidFill>
                <a:latin typeface="Calibri"/>
                <a:ea typeface="Calibri"/>
                <a:cs typeface="Calibri"/>
                <a:sym typeface="Calibri"/>
              </a:rPr>
              <a:t>è confuso</a:t>
            </a:r>
          </a:p>
          <a:p>
            <a:pPr marL="285750" marR="0" lvl="0" indent="-285750" algn="l" rtl="0">
              <a:spcBef>
                <a:spcPts val="0"/>
              </a:spcBef>
              <a:spcAft>
                <a:spcPts val="0"/>
              </a:spcAft>
              <a:buFont typeface="Arial" panose="020B0604020202020204" pitchFamily="34" charset="0"/>
              <a:buChar char="•"/>
            </a:pPr>
            <a:r>
              <a:rPr lang="it-IT" sz="1800" dirty="0">
                <a:solidFill>
                  <a:schemeClr val="dk1"/>
                </a:solidFill>
                <a:latin typeface="Calibri"/>
                <a:ea typeface="Calibri"/>
                <a:cs typeface="Calibri"/>
                <a:sym typeface="Calibri"/>
              </a:rPr>
              <a:t>c</a:t>
            </a:r>
            <a:r>
              <a:rPr lang="it-IT" sz="1800" b="0" i="0" u="none" strike="noStrike" cap="none" dirty="0">
                <a:solidFill>
                  <a:schemeClr val="dk1"/>
                </a:solidFill>
                <a:latin typeface="Calibri"/>
                <a:ea typeface="Calibri"/>
                <a:cs typeface="Calibri"/>
                <a:sym typeface="Calibri"/>
              </a:rPr>
              <a:t>i sono sempre nuovi problemi</a:t>
            </a:r>
          </a:p>
          <a:p>
            <a:pPr marL="285750" marR="0" lvl="0" indent="-285750" algn="l" rtl="0">
              <a:spcBef>
                <a:spcPts val="0"/>
              </a:spcBef>
              <a:spcAft>
                <a:spcPts val="0"/>
              </a:spcAft>
              <a:buFont typeface="Arial" panose="020B0604020202020204" pitchFamily="34" charset="0"/>
              <a:buChar char="•"/>
            </a:pPr>
            <a:r>
              <a:rPr lang="it-IT" sz="1800" dirty="0">
                <a:solidFill>
                  <a:schemeClr val="dk1"/>
                </a:solidFill>
                <a:latin typeface="Calibri"/>
                <a:ea typeface="Calibri"/>
                <a:cs typeface="Calibri"/>
                <a:sym typeface="Calibri"/>
              </a:rPr>
              <a:t>n</a:t>
            </a:r>
            <a:r>
              <a:rPr lang="it-IT" sz="1800" b="0" i="0" u="none" strike="noStrike" cap="none" dirty="0">
                <a:solidFill>
                  <a:schemeClr val="dk1"/>
                </a:solidFill>
                <a:latin typeface="Calibri"/>
                <a:ea typeface="Calibri"/>
                <a:cs typeface="Calibri"/>
                <a:sym typeface="Calibri"/>
              </a:rPr>
              <a:t>on mi sento mai abbastanza bravo</a:t>
            </a:r>
            <a:endParaRPr lang="it-IT" sz="1800" dirty="0">
              <a:solidFill>
                <a:schemeClr val="dk1"/>
              </a:solidFill>
              <a:latin typeface="Calibri"/>
              <a:ea typeface="Calibri"/>
              <a:cs typeface="Calibri"/>
              <a:sym typeface="Calibri"/>
            </a:endParaRPr>
          </a:p>
        </p:txBody>
      </p:sp>
      <p:sp>
        <p:nvSpPr>
          <p:cNvPr id="123" name="Google Shape;123;p5"/>
          <p:cNvSpPr txBox="1"/>
          <p:nvPr/>
        </p:nvSpPr>
        <p:spPr>
          <a:xfrm>
            <a:off x="6496975" y="2352643"/>
            <a:ext cx="304504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Calibri"/>
                <a:ea typeface="Calibri"/>
                <a:cs typeface="Calibri"/>
                <a:sym typeface="Calibri"/>
              </a:rPr>
              <a:t>Pro:</a:t>
            </a:r>
          </a:p>
          <a:p>
            <a:pPr marL="285750" marR="0" lvl="0" indent="-285750" algn="l" rtl="0">
              <a:spcBef>
                <a:spcPts val="0"/>
              </a:spcBef>
              <a:spcAft>
                <a:spcPts val="0"/>
              </a:spcAft>
              <a:buFont typeface="Arial" panose="020B0604020202020204" pitchFamily="34" charset="0"/>
              <a:buChar char="•"/>
            </a:pPr>
            <a:r>
              <a:rPr lang="sv-SE" sz="1800" dirty="0">
                <a:solidFill>
                  <a:schemeClr val="dk1"/>
                </a:solidFill>
                <a:latin typeface="Calibri"/>
                <a:ea typeface="Calibri"/>
                <a:cs typeface="Calibri"/>
                <a:sym typeface="Calibri"/>
              </a:rPr>
              <a:t>vuole diventare un falegname/carpentiere</a:t>
            </a:r>
            <a:endParaRPr sz="1800" dirty="0">
              <a:solidFill>
                <a:schemeClr val="dk1"/>
              </a:solidFill>
              <a:latin typeface="Calibri"/>
              <a:ea typeface="Calibri"/>
              <a:cs typeface="Calibri"/>
              <a:sym typeface="Calibri"/>
            </a:endParaRPr>
          </a:p>
        </p:txBody>
      </p:sp>
      <p:sp>
        <p:nvSpPr>
          <p:cNvPr id="124" name="Google Shape;124;p5"/>
          <p:cNvSpPr txBox="1"/>
          <p:nvPr/>
        </p:nvSpPr>
        <p:spPr>
          <a:xfrm>
            <a:off x="905522" y="4398056"/>
            <a:ext cx="9643766"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A volte ci sono più contro che pro, come nel caso di Luigi. Tuttavia, l’ambizione professionale è davvero importante, quindi anche se ci sono i fastidi e i problemi sono più numerosi, l’aspetto professionale è molto più importante.</a:t>
            </a:r>
          </a:p>
          <a:p>
            <a:pPr marL="0" marR="0" lvl="0" indent="0" algn="l" rtl="0">
              <a:spcBef>
                <a:spcPts val="0"/>
              </a:spcBef>
              <a:spcAft>
                <a:spcPts val="0"/>
              </a:spcAft>
              <a:buNone/>
            </a:pPr>
            <a:endParaRPr lang="it-IT"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*Lascia che i pro e i contro di Luigi rimangano sulla lavagna*</a:t>
            </a:r>
            <a:endParaRPr sz="18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4" name="Picture 2">
            <a:extLst>
              <a:ext uri="{FF2B5EF4-FFF2-40B4-BE49-F238E27FC236}">
                <a16:creationId xmlns:a16="http://schemas.microsoft.com/office/drawing/2014/main" id="{C293ACCF-8B16-47E9-9E2A-67C6ABB7D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30" name="Google Shape;130;p6"/>
          <p:cNvSpPr txBox="1">
            <a:spLocks noGrp="1"/>
          </p:cNvSpPr>
          <p:nvPr>
            <p:ph type="title"/>
          </p:nvPr>
        </p:nvSpPr>
        <p:spPr>
          <a:xfrm>
            <a:off x="838200" y="147425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9600"/>
              <a:buFont typeface="Aparajita"/>
              <a:buNone/>
            </a:pPr>
            <a:r>
              <a:rPr lang="sv-SE" sz="9600" dirty="0">
                <a:latin typeface="Calibri" panose="020F0502020204030204" pitchFamily="34" charset="0"/>
                <a:ea typeface="Aparajita"/>
                <a:cs typeface="Calibri" panose="020F0502020204030204" pitchFamily="34" charset="0"/>
                <a:sym typeface="Aparajita"/>
              </a:rPr>
              <a:t>E tu?</a:t>
            </a:r>
            <a:endParaRPr sz="9600" dirty="0">
              <a:latin typeface="Calibri" panose="020F0502020204030204" pitchFamily="34" charset="0"/>
              <a:ea typeface="Aparajita"/>
              <a:cs typeface="Calibri" panose="020F0502020204030204" pitchFamily="34" charset="0"/>
              <a:sym typeface="Aparajita"/>
            </a:endParaRPr>
          </a:p>
        </p:txBody>
      </p:sp>
      <p:sp>
        <p:nvSpPr>
          <p:cNvPr id="131" name="Google Shape;131;p6"/>
          <p:cNvSpPr txBox="1"/>
          <p:nvPr/>
        </p:nvSpPr>
        <p:spPr>
          <a:xfrm>
            <a:off x="1016000" y="3013069"/>
            <a:ext cx="10337800"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dirty="0">
                <a:solidFill>
                  <a:schemeClr val="dk1"/>
                </a:solidFill>
                <a:latin typeface="Calibri" panose="020F0502020204030204" pitchFamily="34" charset="0"/>
                <a:ea typeface="Aparajita"/>
                <a:cs typeface="Calibri" panose="020F0502020204030204" pitchFamily="34" charset="0"/>
                <a:sym typeface="Aparajita"/>
              </a:rPr>
              <a:t>A) Ti viene in mente qualcosa di difficile che fai attualmente? Cosa c'è di negativo al riguardo?</a:t>
            </a:r>
          </a:p>
          <a:p>
            <a:pPr marL="0" marR="0" lvl="0" indent="0" algn="l" rtl="0">
              <a:spcBef>
                <a:spcPts val="0"/>
              </a:spcBef>
              <a:spcAft>
                <a:spcPts val="0"/>
              </a:spcAft>
              <a:buNone/>
            </a:pPr>
            <a:endParaRPr lang="it-IT" sz="2800" dirty="0">
              <a:solidFill>
                <a:schemeClr val="dk1"/>
              </a:solidFill>
              <a:latin typeface="Calibri" panose="020F0502020204030204" pitchFamily="34" charset="0"/>
              <a:ea typeface="Aparajita"/>
              <a:cs typeface="Calibri" panose="020F0502020204030204" pitchFamily="34" charset="0"/>
              <a:sym typeface="Aparajita"/>
            </a:endParaRPr>
          </a:p>
          <a:p>
            <a:pPr marL="0" marR="0" lvl="0" indent="0" algn="l" rtl="0">
              <a:spcBef>
                <a:spcPts val="0"/>
              </a:spcBef>
              <a:spcAft>
                <a:spcPts val="0"/>
              </a:spcAft>
              <a:buNone/>
            </a:pPr>
            <a:r>
              <a:rPr lang="it-IT" sz="2800" dirty="0">
                <a:solidFill>
                  <a:schemeClr val="dk1"/>
                </a:solidFill>
                <a:latin typeface="Calibri" panose="020F0502020204030204" pitchFamily="34" charset="0"/>
                <a:ea typeface="Aparajita"/>
                <a:cs typeface="Calibri" panose="020F0502020204030204" pitchFamily="34" charset="0"/>
                <a:sym typeface="Aparajita"/>
              </a:rPr>
              <a:t>B) Come mai lo fai nonostante ci siano molti aspetti negativi?</a:t>
            </a:r>
            <a:endParaRPr sz="2800" dirty="0">
              <a:solidFill>
                <a:schemeClr val="dk1"/>
              </a:solidFill>
              <a:latin typeface="Aparajita"/>
              <a:ea typeface="Aparajita"/>
              <a:cs typeface="Aparajita"/>
              <a:sym typeface="Aparajit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4" name="Picture 2">
            <a:extLst>
              <a:ext uri="{FF2B5EF4-FFF2-40B4-BE49-F238E27FC236}">
                <a16:creationId xmlns:a16="http://schemas.microsoft.com/office/drawing/2014/main" id="{18BFBB93-EED1-4F22-A53E-DC86EBEEE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37" name="Google Shape;137;p7"/>
          <p:cNvSpPr txBox="1">
            <a:spLocks noGrp="1"/>
          </p:cNvSpPr>
          <p:nvPr>
            <p:ph type="title"/>
          </p:nvPr>
        </p:nvSpPr>
        <p:spPr>
          <a:xfrm>
            <a:off x="838200" y="1561912"/>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7200"/>
              <a:buFont typeface="Aparajita"/>
              <a:buNone/>
            </a:pPr>
            <a:r>
              <a:rPr lang="it-IT" sz="7200" dirty="0">
                <a:latin typeface="Calibri" panose="020F0502020204030204" pitchFamily="34" charset="0"/>
                <a:ea typeface="Aparajita"/>
                <a:cs typeface="Calibri" panose="020F0502020204030204" pitchFamily="34" charset="0"/>
                <a:sym typeface="Aparajita"/>
              </a:rPr>
              <a:t>Ostacoli attuali, recenti o possibili</a:t>
            </a:r>
            <a:endParaRPr sz="7200" dirty="0">
              <a:latin typeface="Calibri" panose="020F0502020204030204" pitchFamily="34" charset="0"/>
              <a:ea typeface="Aparajita"/>
              <a:cs typeface="Calibri" panose="020F0502020204030204" pitchFamily="34" charset="0"/>
              <a:sym typeface="Aparajita"/>
            </a:endParaRPr>
          </a:p>
        </p:txBody>
      </p:sp>
      <p:sp>
        <p:nvSpPr>
          <p:cNvPr id="138" name="Google Shape;138;p7"/>
          <p:cNvSpPr txBox="1"/>
          <p:nvPr/>
        </p:nvSpPr>
        <p:spPr>
          <a:xfrm>
            <a:off x="658481" y="3303097"/>
            <a:ext cx="11126700" cy="28622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Spesso sommergiamo nei lati negativi delle cose. Gli scienziati pensano che sia così perché anche gli errori più piccoli ci avrebbero potuto uccidere in passato. Tuttavia, al giorno d’oggi le barriere quotidiane che incontriamo, come Anna che cerca di parlare della sua prossima vacanza in uno spagnolo grammaticalmente corretto, normalmente non ci fanno finire in pasto ai leoni. Spesso, specialmente nell'apprendimento, dimentichiamo i lati positivi del perché facciamo effettivamente le cose che facciamo, come chi vogliamo essere, cosa vogliamo sapere, cosa vorremmo essere in grado di fare ecc. Il compito finale e chiave di questo esercizio iniziale consiste nel pensare ad un problema o ad una barriera che stai affrontando, che hai affrontato di recente o che affronterai e ti verranno in mente delle ragioni, dei "pro" sul motivo per cui devi farlo. Pensa agli esempi di Anna e Luigi se hai bisogno di ispirazione.</a:t>
            </a: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*Fai un una riflessione con i discenti e fornisci degli esempi se necessario.</a:t>
            </a: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*Promuovi il dibattito. </a:t>
            </a:r>
            <a:endParaRPr sz="18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4" name="Picture 2">
            <a:extLst>
              <a:ext uri="{FF2B5EF4-FFF2-40B4-BE49-F238E27FC236}">
                <a16:creationId xmlns:a16="http://schemas.microsoft.com/office/drawing/2014/main" id="{32821498-5E45-4C7B-9840-DF4972071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44" name="Google Shape;144;p8"/>
          <p:cNvSpPr txBox="1">
            <a:spLocks noGrp="1"/>
          </p:cNvSpPr>
          <p:nvPr>
            <p:ph type="title"/>
          </p:nvPr>
        </p:nvSpPr>
        <p:spPr>
          <a:xfrm>
            <a:off x="956109" y="1454834"/>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sv-SE" dirty="0"/>
              <a:t>Parte 2: Immaginare il successo e </a:t>
            </a:r>
            <a:r>
              <a:rPr lang="it-IT" dirty="0">
                <a:effectLst/>
                <a:latin typeface="Calibri" panose="020F0502020204030204" pitchFamily="34" charset="0"/>
                <a:ea typeface="Calibri" panose="020F0502020204030204" pitchFamily="34" charset="0"/>
                <a:cs typeface="Times New Roman" panose="02020603050405020304" pitchFamily="18" charset="0"/>
              </a:rPr>
              <a:t>storie positive di raggiungimento degli obiettivi </a:t>
            </a:r>
            <a:endParaRPr dirty="0"/>
          </a:p>
        </p:txBody>
      </p:sp>
      <p:sp>
        <p:nvSpPr>
          <p:cNvPr id="145" name="Google Shape;145;p8"/>
          <p:cNvSpPr txBox="1"/>
          <p:nvPr/>
        </p:nvSpPr>
        <p:spPr>
          <a:xfrm>
            <a:off x="838200" y="3052278"/>
            <a:ext cx="10751419" cy="17543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800" dirty="0">
                <a:solidFill>
                  <a:schemeClr val="dk1"/>
                </a:solidFill>
                <a:latin typeface="Calibri"/>
                <a:ea typeface="Calibri"/>
                <a:cs typeface="Calibri"/>
                <a:sym typeface="Calibri"/>
              </a:rPr>
              <a:t>La motivazione ad affrontare un compito difficile o spaventoso nell'apprendimento non è facile da padroneggiare poiché spesso finiamo per pensare alla possibilità di fallimento. Nel concentrarci sui casi peggiori, sui problemi o sulle conseguenze negative, spesso dimentichiamo la possibilità di avere successo e agli aspetti positivi. Con questa attività, cercheremo di immaginare delle conseguenze positive a lungo termine. Non stiamo dicendo che dovresti dimenticare gli aspetti negativi o le preoccupazioni, piuttosto che non dovresti dimenticare i possibili risultati positivi mentre sei occupato a preoccuparti e basta. </a:t>
            </a:r>
            <a:endParaRPr sz="18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C0637CE31FEFB459A70E1D5BD29BF40" ma:contentTypeVersion="14" ma:contentTypeDescription="Skapa ett nytt dokument." ma:contentTypeScope="" ma:versionID="c4b4834c1313818b5a73328f1c7b351c">
  <xsd:schema xmlns:xsd="http://www.w3.org/2001/XMLSchema" xmlns:xs="http://www.w3.org/2001/XMLSchema" xmlns:p="http://schemas.microsoft.com/office/2006/metadata/properties" xmlns:ns3="b284c4f3-908f-437e-bd2d-6c18a0e66f77" xmlns:ns4="49611a1b-f40f-4497-8c41-8556522434f9" targetNamespace="http://schemas.microsoft.com/office/2006/metadata/properties" ma:root="true" ma:fieldsID="47b206ed68714d4537a1d91b844b5e78" ns3:_="" ns4:_="">
    <xsd:import namespace="b284c4f3-908f-437e-bd2d-6c18a0e66f77"/>
    <xsd:import namespace="49611a1b-f40f-4497-8c41-8556522434f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4c4f3-908f-437e-bd2d-6c18a0e66f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611a1b-f40f-4497-8c41-8556522434f9"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SharingHintHash" ma:index="20"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BC8204-3F33-4F8B-B716-0CB34677C67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b284c4f3-908f-437e-bd2d-6c18a0e66f77"/>
    <ds:schemaRef ds:uri="http://purl.org/dc/terms/"/>
    <ds:schemaRef ds:uri="http://schemas.openxmlformats.org/package/2006/metadata/core-properties"/>
    <ds:schemaRef ds:uri="49611a1b-f40f-4497-8c41-8556522434f9"/>
    <ds:schemaRef ds:uri="http://www.w3.org/XML/1998/namespace"/>
    <ds:schemaRef ds:uri="http://purl.org/dc/dcmitype/"/>
  </ds:schemaRefs>
</ds:datastoreItem>
</file>

<file path=customXml/itemProps2.xml><?xml version="1.0" encoding="utf-8"?>
<ds:datastoreItem xmlns:ds="http://schemas.openxmlformats.org/officeDocument/2006/customXml" ds:itemID="{D48591E3-B878-48D4-A007-458932CBAE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84c4f3-908f-437e-bd2d-6c18a0e66f77"/>
    <ds:schemaRef ds:uri="49611a1b-f40f-4497-8c41-855652243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3C209B-3BAC-47C5-88C1-3FF826119F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584</TotalTime>
  <Words>3839</Words>
  <Application>Microsoft Office PowerPoint</Application>
  <PresentationFormat>Widescreen</PresentationFormat>
  <Paragraphs>180</Paragraphs>
  <Slides>25</Slides>
  <Notes>25</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25</vt:i4>
      </vt:variant>
    </vt:vector>
  </HeadingPairs>
  <TitlesOfParts>
    <vt:vector size="29" baseType="lpstr">
      <vt:lpstr>Aparajita</vt:lpstr>
      <vt:lpstr>Arial</vt:lpstr>
      <vt:lpstr>Calibri</vt:lpstr>
      <vt:lpstr>Office-tema</vt:lpstr>
      <vt:lpstr>Presentazione standard di PowerPoint</vt:lpstr>
      <vt:lpstr>Perchè?</vt:lpstr>
      <vt:lpstr>Perchè Anna studia lo spagnolo?</vt:lpstr>
      <vt:lpstr>Presentazione standard di PowerPoint</vt:lpstr>
      <vt:lpstr>Presentazione standard di PowerPoint</vt:lpstr>
      <vt:lpstr>Perché Luigi cerca di imparare la geometria?</vt:lpstr>
      <vt:lpstr>E tu?</vt:lpstr>
      <vt:lpstr>Ostacoli attuali, recenti o possibili</vt:lpstr>
      <vt:lpstr>Parte 2: Immaginare il successo e storie positive di raggiungimento degli obiettivi </vt:lpstr>
      <vt:lpstr>Anna e il suo spagnolo</vt:lpstr>
      <vt:lpstr>Adesso tocca a te provare</vt:lpstr>
      <vt:lpstr>Parte 3: Paure capovolte</vt:lpstr>
      <vt:lpstr>Anna</vt:lpstr>
      <vt:lpstr>Luigi</vt:lpstr>
      <vt:lpstr>Adesso tocca a te provare</vt:lpstr>
      <vt:lpstr>Mettendo i pezzi del puzzle insieme...</vt:lpstr>
      <vt:lpstr>Parte 2 – Non farsi prendere dal sopravvento e risolvere i problemi</vt:lpstr>
      <vt:lpstr>Risoluzione dei problemi in quattro passaggi</vt:lpstr>
      <vt:lpstr>A) Identifica il problema </vt:lpstr>
      <vt:lpstr>B) Brainstorm: pensare a quante più soluzioni possibili</vt:lpstr>
      <vt:lpstr>C) Valuta i pro e i contro e poi scegli </vt:lpstr>
      <vt:lpstr>D) Fallo! Quindi valuta il risultato </vt:lpstr>
      <vt:lpstr>E’ il tuo turno! </vt:lpstr>
      <vt:lpstr>La regola dei 15 minuti, la fine della procrastinazione!</vt:lpstr>
      <vt:lpstr>Ricapitolando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dc:title>
  <dc:creator>Matthis Andreasson</dc:creator>
  <cp:lastModifiedBy>Vanessa Cascio</cp:lastModifiedBy>
  <cp:revision>109</cp:revision>
  <dcterms:created xsi:type="dcterms:W3CDTF">2021-03-20T10:29:34Z</dcterms:created>
  <dcterms:modified xsi:type="dcterms:W3CDTF">2022-08-05T11:24:43Z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0x0101003C0637CE31FEFB459A70E1D5BD29BF40</vt:lpwstr>
  </property>
</Properties>
</file>