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0"/>
  </p:notesMasterIdLst>
  <p:sldIdLst>
    <p:sldId id="280"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njD9U9vCEj9z77hwhchBiUMxG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initials="A" lastIdx="1" clrIdx="0">
    <p:extLst>
      <p:ext uri="{19B8F6BF-5375-455C-9EA6-DF929625EA0E}">
        <p15:presenceInfo xmlns:p15="http://schemas.microsoft.com/office/powerpoint/2012/main" userId="An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90E31-DD79-4429-857D-2C22161C2D3F}" v="240" dt="2022-01-07T07:27:0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1" autoAdjust="0"/>
  </p:normalViewPr>
  <p:slideViewPr>
    <p:cSldViewPr snapToGrid="0">
      <p:cViewPr varScale="1">
        <p:scale>
          <a:sx n="81" d="100"/>
          <a:sy n="81"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ießnig, Viktoria" userId="00543622-77a4-46f5-a046-3022c0e37dc2" providerId="ADAL" clId="{A2A90E31-DD79-4429-857D-2C22161C2D3F}"/>
    <pc:docChg chg="undo custSel modSld">
      <pc:chgData name="Pließnig, Viktoria" userId="00543622-77a4-46f5-a046-3022c0e37dc2" providerId="ADAL" clId="{A2A90E31-DD79-4429-857D-2C22161C2D3F}" dt="2022-01-07T07:27:03.284" v="756" actId="207"/>
      <pc:docMkLst>
        <pc:docMk/>
      </pc:docMkLst>
      <pc:sldChg chg="modSp">
        <pc:chgData name="Pließnig, Viktoria" userId="00543622-77a4-46f5-a046-3022c0e37dc2" providerId="ADAL" clId="{A2A90E31-DD79-4429-857D-2C22161C2D3F}" dt="2021-12-28T14:38:54.754" v="4" actId="20577"/>
        <pc:sldMkLst>
          <pc:docMk/>
          <pc:sldMk cId="0" sldId="256"/>
        </pc:sldMkLst>
        <pc:spChg chg="mod">
          <ac:chgData name="Pließnig, Viktoria" userId="00543622-77a4-46f5-a046-3022c0e37dc2" providerId="ADAL" clId="{A2A90E31-DD79-4429-857D-2C22161C2D3F}" dt="2021-12-28T14:38:54.754" v="4" actId="20577"/>
          <ac:spMkLst>
            <pc:docMk/>
            <pc:sldMk cId="0" sldId="256"/>
            <ac:spMk id="89" creationId="{00000000-0000-0000-0000-000000000000}"/>
          </ac:spMkLst>
        </pc:spChg>
      </pc:sldChg>
      <pc:sldChg chg="modSp">
        <pc:chgData name="Pließnig, Viktoria" userId="00543622-77a4-46f5-a046-3022c0e37dc2" providerId="ADAL" clId="{A2A90E31-DD79-4429-857D-2C22161C2D3F}" dt="2021-12-28T14:40:42.261" v="162" actId="20577"/>
        <pc:sldMkLst>
          <pc:docMk/>
          <pc:sldMk cId="0" sldId="257"/>
        </pc:sldMkLst>
        <pc:spChg chg="mod">
          <ac:chgData name="Pließnig, Viktoria" userId="00543622-77a4-46f5-a046-3022c0e37dc2" providerId="ADAL" clId="{A2A90E31-DD79-4429-857D-2C22161C2D3F}" dt="2021-12-28T14:40:42.261" v="162" actId="20577"/>
          <ac:spMkLst>
            <pc:docMk/>
            <pc:sldMk cId="0" sldId="257"/>
            <ac:spMk id="95" creationId="{00000000-0000-0000-0000-000000000000}"/>
          </ac:spMkLst>
        </pc:spChg>
        <pc:spChg chg="mod">
          <ac:chgData name="Pließnig, Viktoria" userId="00543622-77a4-46f5-a046-3022c0e37dc2" providerId="ADAL" clId="{A2A90E31-DD79-4429-857D-2C22161C2D3F}" dt="2021-12-28T14:39:52.690" v="42" actId="20577"/>
          <ac:spMkLst>
            <pc:docMk/>
            <pc:sldMk cId="0" sldId="257"/>
            <ac:spMk id="96" creationId="{00000000-0000-0000-0000-000000000000}"/>
          </ac:spMkLst>
        </pc:spChg>
      </pc:sldChg>
      <pc:sldChg chg="modSp modNotesTx">
        <pc:chgData name="Pließnig, Viktoria" userId="00543622-77a4-46f5-a046-3022c0e37dc2" providerId="ADAL" clId="{A2A90E31-DD79-4429-857D-2C22161C2D3F}" dt="2021-12-28T14:42:03.347" v="207" actId="20577"/>
        <pc:sldMkLst>
          <pc:docMk/>
          <pc:sldMk cId="0" sldId="258"/>
        </pc:sldMkLst>
        <pc:spChg chg="mod">
          <ac:chgData name="Pließnig, Viktoria" userId="00543622-77a4-46f5-a046-3022c0e37dc2" providerId="ADAL" clId="{A2A90E31-DD79-4429-857D-2C22161C2D3F}" dt="2021-12-28T14:41:45.484" v="202" actId="20577"/>
          <ac:spMkLst>
            <pc:docMk/>
            <pc:sldMk cId="0" sldId="258"/>
            <ac:spMk id="105" creationId="{00000000-0000-0000-0000-000000000000}"/>
          </ac:spMkLst>
        </pc:spChg>
      </pc:sldChg>
      <pc:sldChg chg="addSp delSp modSp delAnim modAnim">
        <pc:chgData name="Pließnig, Viktoria" userId="00543622-77a4-46f5-a046-3022c0e37dc2" providerId="ADAL" clId="{A2A90E31-DD79-4429-857D-2C22161C2D3F}" dt="2021-12-28T14:43:00.507" v="249" actId="14100"/>
        <pc:sldMkLst>
          <pc:docMk/>
          <pc:sldMk cId="0" sldId="259"/>
        </pc:sldMkLst>
        <pc:spChg chg="add mod">
          <ac:chgData name="Pließnig, Viktoria" userId="00543622-77a4-46f5-a046-3022c0e37dc2" providerId="ADAL" clId="{A2A90E31-DD79-4429-857D-2C22161C2D3F}" dt="2021-12-28T14:42:26.485" v="211" actId="1076"/>
          <ac:spMkLst>
            <pc:docMk/>
            <pc:sldMk cId="0" sldId="259"/>
            <ac:spMk id="8" creationId="{7DF35ACB-2A30-4147-B5E4-8764E832C44E}"/>
          </ac:spMkLst>
        </pc:spChg>
        <pc:spChg chg="mod">
          <ac:chgData name="Pließnig, Viktoria" userId="00543622-77a4-46f5-a046-3022c0e37dc2" providerId="ADAL" clId="{A2A90E31-DD79-4429-857D-2C22161C2D3F}" dt="2021-12-28T14:43:00.507" v="249" actId="14100"/>
          <ac:spMkLst>
            <pc:docMk/>
            <pc:sldMk cId="0" sldId="259"/>
            <ac:spMk id="112" creationId="{00000000-0000-0000-0000-000000000000}"/>
          </ac:spMkLst>
        </pc:spChg>
        <pc:spChg chg="mod">
          <ac:chgData name="Pließnig, Viktoria" userId="00543622-77a4-46f5-a046-3022c0e37dc2" providerId="ADAL" clId="{A2A90E31-DD79-4429-857D-2C22161C2D3F}" dt="2021-12-28T14:42:37.830" v="246" actId="20577"/>
          <ac:spMkLst>
            <pc:docMk/>
            <pc:sldMk cId="0" sldId="259"/>
            <ac:spMk id="113" creationId="{00000000-0000-0000-0000-000000000000}"/>
          </ac:spMkLst>
        </pc:spChg>
        <pc:spChg chg="del mod">
          <ac:chgData name="Pließnig, Viktoria" userId="00543622-77a4-46f5-a046-3022c0e37dc2" providerId="ADAL" clId="{A2A90E31-DD79-4429-857D-2C22161C2D3F}" dt="2021-12-28T14:42:22.582" v="210" actId="478"/>
          <ac:spMkLst>
            <pc:docMk/>
            <pc:sldMk cId="0" sldId="259"/>
            <ac:spMk id="115" creationId="{00000000-0000-0000-0000-000000000000}"/>
          </ac:spMkLst>
        </pc:spChg>
      </pc:sldChg>
      <pc:sldChg chg="modSp">
        <pc:chgData name="Pließnig, Viktoria" userId="00543622-77a4-46f5-a046-3022c0e37dc2" providerId="ADAL" clId="{A2A90E31-DD79-4429-857D-2C22161C2D3F}" dt="2021-12-28T14:45:55.988" v="274" actId="20577"/>
        <pc:sldMkLst>
          <pc:docMk/>
          <pc:sldMk cId="0" sldId="260"/>
        </pc:sldMkLst>
        <pc:spChg chg="mod">
          <ac:chgData name="Pließnig, Viktoria" userId="00543622-77a4-46f5-a046-3022c0e37dc2" providerId="ADAL" clId="{A2A90E31-DD79-4429-857D-2C22161C2D3F}" dt="2021-12-28T14:44:01.663" v="250"/>
          <ac:spMkLst>
            <pc:docMk/>
            <pc:sldMk cId="0" sldId="260"/>
            <ac:spMk id="121" creationId="{00000000-0000-0000-0000-000000000000}"/>
          </ac:spMkLst>
        </pc:spChg>
        <pc:spChg chg="mod">
          <ac:chgData name="Pließnig, Viktoria" userId="00543622-77a4-46f5-a046-3022c0e37dc2" providerId="ADAL" clId="{A2A90E31-DD79-4429-857D-2C22161C2D3F}" dt="2021-12-28T14:44:42.708" v="261" actId="20577"/>
          <ac:spMkLst>
            <pc:docMk/>
            <pc:sldMk cId="0" sldId="260"/>
            <ac:spMk id="122" creationId="{00000000-0000-0000-0000-000000000000}"/>
          </ac:spMkLst>
        </pc:spChg>
        <pc:spChg chg="mod">
          <ac:chgData name="Pließnig, Viktoria" userId="00543622-77a4-46f5-a046-3022c0e37dc2" providerId="ADAL" clId="{A2A90E31-DD79-4429-857D-2C22161C2D3F}" dt="2021-12-28T14:45:10.403" v="262"/>
          <ac:spMkLst>
            <pc:docMk/>
            <pc:sldMk cId="0" sldId="260"/>
            <ac:spMk id="123" creationId="{00000000-0000-0000-0000-000000000000}"/>
          </ac:spMkLst>
        </pc:spChg>
        <pc:spChg chg="mod">
          <ac:chgData name="Pließnig, Viktoria" userId="00543622-77a4-46f5-a046-3022c0e37dc2" providerId="ADAL" clId="{A2A90E31-DD79-4429-857D-2C22161C2D3F}" dt="2021-12-28T14:45:55.988" v="274" actId="20577"/>
          <ac:spMkLst>
            <pc:docMk/>
            <pc:sldMk cId="0" sldId="260"/>
            <ac:spMk id="124" creationId="{00000000-0000-0000-0000-000000000000}"/>
          </ac:spMkLst>
        </pc:spChg>
      </pc:sldChg>
      <pc:sldChg chg="modSp modNotesTx">
        <pc:chgData name="Pließnig, Viktoria" userId="00543622-77a4-46f5-a046-3022c0e37dc2" providerId="ADAL" clId="{A2A90E31-DD79-4429-857D-2C22161C2D3F}" dt="2021-12-28T14:48:54.606" v="366" actId="20577"/>
        <pc:sldMkLst>
          <pc:docMk/>
          <pc:sldMk cId="0" sldId="261"/>
        </pc:sldMkLst>
        <pc:spChg chg="mod">
          <ac:chgData name="Pließnig, Viktoria" userId="00543622-77a4-46f5-a046-3022c0e37dc2" providerId="ADAL" clId="{A2A90E31-DD79-4429-857D-2C22161C2D3F}" dt="2021-12-28T14:46:11.625" v="298" actId="20577"/>
          <ac:spMkLst>
            <pc:docMk/>
            <pc:sldMk cId="0" sldId="261"/>
            <ac:spMk id="130" creationId="{00000000-0000-0000-0000-000000000000}"/>
          </ac:spMkLst>
        </pc:spChg>
        <pc:spChg chg="mod">
          <ac:chgData name="Pließnig, Viktoria" userId="00543622-77a4-46f5-a046-3022c0e37dc2" providerId="ADAL" clId="{A2A90E31-DD79-4429-857D-2C22161C2D3F}" dt="2021-12-28T14:46:40.279" v="305" actId="20577"/>
          <ac:spMkLst>
            <pc:docMk/>
            <pc:sldMk cId="0" sldId="261"/>
            <ac:spMk id="131" creationId="{00000000-0000-0000-0000-000000000000}"/>
          </ac:spMkLst>
        </pc:spChg>
      </pc:sldChg>
      <pc:sldChg chg="modSp">
        <pc:chgData name="Pließnig, Viktoria" userId="00543622-77a4-46f5-a046-3022c0e37dc2" providerId="ADAL" clId="{A2A90E31-DD79-4429-857D-2C22161C2D3F}" dt="2022-01-04T09:56:16.152" v="406" actId="1076"/>
        <pc:sldMkLst>
          <pc:docMk/>
          <pc:sldMk cId="0" sldId="262"/>
        </pc:sldMkLst>
        <pc:spChg chg="mod">
          <ac:chgData name="Pließnig, Viktoria" userId="00543622-77a4-46f5-a046-3022c0e37dc2" providerId="ADAL" clId="{A2A90E31-DD79-4429-857D-2C22161C2D3F}" dt="2022-01-04T09:55:10.042" v="367"/>
          <ac:spMkLst>
            <pc:docMk/>
            <pc:sldMk cId="0" sldId="262"/>
            <ac:spMk id="137" creationId="{00000000-0000-0000-0000-000000000000}"/>
          </ac:spMkLst>
        </pc:spChg>
        <pc:spChg chg="mod">
          <ac:chgData name="Pließnig, Viktoria" userId="00543622-77a4-46f5-a046-3022c0e37dc2" providerId="ADAL" clId="{A2A90E31-DD79-4429-857D-2C22161C2D3F}" dt="2022-01-04T09:56:16.152" v="406" actId="1076"/>
          <ac:spMkLst>
            <pc:docMk/>
            <pc:sldMk cId="0" sldId="262"/>
            <ac:spMk id="138" creationId="{00000000-0000-0000-0000-000000000000}"/>
          </ac:spMkLst>
        </pc:spChg>
      </pc:sldChg>
      <pc:sldChg chg="modSp">
        <pc:chgData name="Pließnig, Viktoria" userId="00543622-77a4-46f5-a046-3022c0e37dc2" providerId="ADAL" clId="{A2A90E31-DD79-4429-857D-2C22161C2D3F}" dt="2022-01-04T09:56:37.604" v="408"/>
        <pc:sldMkLst>
          <pc:docMk/>
          <pc:sldMk cId="0" sldId="263"/>
        </pc:sldMkLst>
        <pc:spChg chg="mod">
          <ac:chgData name="Pließnig, Viktoria" userId="00543622-77a4-46f5-a046-3022c0e37dc2" providerId="ADAL" clId="{A2A90E31-DD79-4429-857D-2C22161C2D3F}" dt="2022-01-04T09:56:29.688" v="407"/>
          <ac:spMkLst>
            <pc:docMk/>
            <pc:sldMk cId="0" sldId="263"/>
            <ac:spMk id="144" creationId="{00000000-0000-0000-0000-000000000000}"/>
          </ac:spMkLst>
        </pc:spChg>
        <pc:spChg chg="mod">
          <ac:chgData name="Pließnig, Viktoria" userId="00543622-77a4-46f5-a046-3022c0e37dc2" providerId="ADAL" clId="{A2A90E31-DD79-4429-857D-2C22161C2D3F}" dt="2022-01-04T09:56:37.604" v="408"/>
          <ac:spMkLst>
            <pc:docMk/>
            <pc:sldMk cId="0" sldId="263"/>
            <ac:spMk id="145" creationId="{00000000-0000-0000-0000-000000000000}"/>
          </ac:spMkLst>
        </pc:spChg>
      </pc:sldChg>
      <pc:sldChg chg="modSp modNotesTx">
        <pc:chgData name="Pließnig, Viktoria" userId="00543622-77a4-46f5-a046-3022c0e37dc2" providerId="ADAL" clId="{A2A90E31-DD79-4429-857D-2C22161C2D3F}" dt="2022-01-04T09:59:17.253" v="500" actId="20577"/>
        <pc:sldMkLst>
          <pc:docMk/>
          <pc:sldMk cId="0" sldId="264"/>
        </pc:sldMkLst>
        <pc:spChg chg="mod">
          <ac:chgData name="Pließnig, Viktoria" userId="00543622-77a4-46f5-a046-3022c0e37dc2" providerId="ADAL" clId="{A2A90E31-DD79-4429-857D-2C22161C2D3F}" dt="2022-01-04T09:57:43.113" v="418" actId="1076"/>
          <ac:spMkLst>
            <pc:docMk/>
            <pc:sldMk cId="0" sldId="264"/>
            <ac:spMk id="151" creationId="{00000000-0000-0000-0000-000000000000}"/>
          </ac:spMkLst>
        </pc:spChg>
        <pc:spChg chg="mod">
          <ac:chgData name="Pließnig, Viktoria" userId="00543622-77a4-46f5-a046-3022c0e37dc2" providerId="ADAL" clId="{A2A90E31-DD79-4429-857D-2C22161C2D3F}" dt="2022-01-04T09:59:03.877" v="493" actId="14100"/>
          <ac:spMkLst>
            <pc:docMk/>
            <pc:sldMk cId="0" sldId="264"/>
            <ac:spMk id="152" creationId="{00000000-0000-0000-0000-000000000000}"/>
          </ac:spMkLst>
        </pc:spChg>
      </pc:sldChg>
      <pc:sldChg chg="modSp modNotesTx">
        <pc:chgData name="Pließnig, Viktoria" userId="00543622-77a4-46f5-a046-3022c0e37dc2" providerId="ADAL" clId="{A2A90E31-DD79-4429-857D-2C22161C2D3F}" dt="2022-01-04T10:00:36.176" v="526"/>
        <pc:sldMkLst>
          <pc:docMk/>
          <pc:sldMk cId="0" sldId="265"/>
        </pc:sldMkLst>
        <pc:spChg chg="mod">
          <ac:chgData name="Pließnig, Viktoria" userId="00543622-77a4-46f5-a046-3022c0e37dc2" providerId="ADAL" clId="{A2A90E31-DD79-4429-857D-2C22161C2D3F}" dt="2022-01-04T10:00:36.176" v="526"/>
          <ac:spMkLst>
            <pc:docMk/>
            <pc:sldMk cId="0" sldId="265"/>
            <ac:spMk id="158" creationId="{00000000-0000-0000-0000-000000000000}"/>
          </ac:spMkLst>
        </pc:spChg>
        <pc:spChg chg="mod">
          <ac:chgData name="Pließnig, Viktoria" userId="00543622-77a4-46f5-a046-3022c0e37dc2" providerId="ADAL" clId="{A2A90E31-DD79-4429-857D-2C22161C2D3F}" dt="2022-01-04T10:00:27.435" v="525" actId="20577"/>
          <ac:spMkLst>
            <pc:docMk/>
            <pc:sldMk cId="0" sldId="265"/>
            <ac:spMk id="159" creationId="{00000000-0000-0000-0000-000000000000}"/>
          </ac:spMkLst>
        </pc:spChg>
      </pc:sldChg>
      <pc:sldChg chg="modSp">
        <pc:chgData name="Pließnig, Viktoria" userId="00543622-77a4-46f5-a046-3022c0e37dc2" providerId="ADAL" clId="{A2A90E31-DD79-4429-857D-2C22161C2D3F}" dt="2022-01-04T10:00:53.061" v="528"/>
        <pc:sldMkLst>
          <pc:docMk/>
          <pc:sldMk cId="0" sldId="266"/>
        </pc:sldMkLst>
        <pc:spChg chg="mod">
          <ac:chgData name="Pließnig, Viktoria" userId="00543622-77a4-46f5-a046-3022c0e37dc2" providerId="ADAL" clId="{A2A90E31-DD79-4429-857D-2C22161C2D3F}" dt="2022-01-04T10:00:46.252" v="527"/>
          <ac:spMkLst>
            <pc:docMk/>
            <pc:sldMk cId="0" sldId="266"/>
            <ac:spMk id="164" creationId="{00000000-0000-0000-0000-000000000000}"/>
          </ac:spMkLst>
        </pc:spChg>
        <pc:spChg chg="mod">
          <ac:chgData name="Pließnig, Viktoria" userId="00543622-77a4-46f5-a046-3022c0e37dc2" providerId="ADAL" clId="{A2A90E31-DD79-4429-857D-2C22161C2D3F}" dt="2022-01-04T10:00:53.061" v="528"/>
          <ac:spMkLst>
            <pc:docMk/>
            <pc:sldMk cId="0" sldId="266"/>
            <ac:spMk id="165" creationId="{00000000-0000-0000-0000-000000000000}"/>
          </ac:spMkLst>
        </pc:spChg>
      </pc:sldChg>
      <pc:sldChg chg="modSp">
        <pc:chgData name="Pließnig, Viktoria" userId="00543622-77a4-46f5-a046-3022c0e37dc2" providerId="ADAL" clId="{A2A90E31-DD79-4429-857D-2C22161C2D3F}" dt="2022-01-04T10:02:18.892" v="545" actId="404"/>
        <pc:sldMkLst>
          <pc:docMk/>
          <pc:sldMk cId="0" sldId="267"/>
        </pc:sldMkLst>
        <pc:spChg chg="mod">
          <ac:chgData name="Pließnig, Viktoria" userId="00543622-77a4-46f5-a046-3022c0e37dc2" providerId="ADAL" clId="{A2A90E31-DD79-4429-857D-2C22161C2D3F}" dt="2022-01-04T10:02:18.892" v="545" actId="404"/>
          <ac:spMkLst>
            <pc:docMk/>
            <pc:sldMk cId="0" sldId="267"/>
            <ac:spMk id="172" creationId="{00000000-0000-0000-0000-000000000000}"/>
          </ac:spMkLst>
        </pc:spChg>
      </pc:sldChg>
      <pc:sldChg chg="modSp">
        <pc:chgData name="Pließnig, Viktoria" userId="00543622-77a4-46f5-a046-3022c0e37dc2" providerId="ADAL" clId="{A2A90E31-DD79-4429-857D-2C22161C2D3F}" dt="2022-01-04T10:03:14.558" v="550" actId="207"/>
        <pc:sldMkLst>
          <pc:docMk/>
          <pc:sldMk cId="0" sldId="268"/>
        </pc:sldMkLst>
        <pc:spChg chg="mod">
          <ac:chgData name="Pließnig, Viktoria" userId="00543622-77a4-46f5-a046-3022c0e37dc2" providerId="ADAL" clId="{A2A90E31-DD79-4429-857D-2C22161C2D3F}" dt="2022-01-04T10:03:14.558" v="550" actId="207"/>
          <ac:spMkLst>
            <pc:docMk/>
            <pc:sldMk cId="0" sldId="268"/>
            <ac:spMk id="178" creationId="{00000000-0000-0000-0000-000000000000}"/>
          </ac:spMkLst>
        </pc:spChg>
      </pc:sldChg>
      <pc:sldChg chg="modSp">
        <pc:chgData name="Pließnig, Viktoria" userId="00543622-77a4-46f5-a046-3022c0e37dc2" providerId="ADAL" clId="{A2A90E31-DD79-4429-857D-2C22161C2D3F}" dt="2022-01-04T10:04:03.121" v="555" actId="14100"/>
        <pc:sldMkLst>
          <pc:docMk/>
          <pc:sldMk cId="0" sldId="269"/>
        </pc:sldMkLst>
        <pc:spChg chg="mod">
          <ac:chgData name="Pließnig, Viktoria" userId="00543622-77a4-46f5-a046-3022c0e37dc2" providerId="ADAL" clId="{A2A90E31-DD79-4429-857D-2C22161C2D3F}" dt="2022-01-04T10:03:36.270" v="551"/>
          <ac:spMkLst>
            <pc:docMk/>
            <pc:sldMk cId="0" sldId="269"/>
            <ac:spMk id="184" creationId="{00000000-0000-0000-0000-000000000000}"/>
          </ac:spMkLst>
        </pc:spChg>
        <pc:spChg chg="mod">
          <ac:chgData name="Pließnig, Viktoria" userId="00543622-77a4-46f5-a046-3022c0e37dc2" providerId="ADAL" clId="{A2A90E31-DD79-4429-857D-2C22161C2D3F}" dt="2022-01-04T10:03:42.950" v="552"/>
          <ac:spMkLst>
            <pc:docMk/>
            <pc:sldMk cId="0" sldId="269"/>
            <ac:spMk id="185" creationId="{00000000-0000-0000-0000-000000000000}"/>
          </ac:spMkLst>
        </pc:spChg>
        <pc:spChg chg="mod">
          <ac:chgData name="Pließnig, Viktoria" userId="00543622-77a4-46f5-a046-3022c0e37dc2" providerId="ADAL" clId="{A2A90E31-DD79-4429-857D-2C22161C2D3F}" dt="2022-01-04T10:03:51.612" v="553"/>
          <ac:spMkLst>
            <pc:docMk/>
            <pc:sldMk cId="0" sldId="269"/>
            <ac:spMk id="186" creationId="{00000000-0000-0000-0000-000000000000}"/>
          </ac:spMkLst>
        </pc:spChg>
        <pc:spChg chg="mod">
          <ac:chgData name="Pließnig, Viktoria" userId="00543622-77a4-46f5-a046-3022c0e37dc2" providerId="ADAL" clId="{A2A90E31-DD79-4429-857D-2C22161C2D3F}" dt="2022-01-04T10:04:03.121" v="555" actId="14100"/>
          <ac:spMkLst>
            <pc:docMk/>
            <pc:sldMk cId="0" sldId="269"/>
            <ac:spMk id="187" creationId="{00000000-0000-0000-0000-000000000000}"/>
          </ac:spMkLst>
        </pc:spChg>
      </pc:sldChg>
      <pc:sldChg chg="modSp">
        <pc:chgData name="Pließnig, Viktoria" userId="00543622-77a4-46f5-a046-3022c0e37dc2" providerId="ADAL" clId="{A2A90E31-DD79-4429-857D-2C22161C2D3F}" dt="2022-01-04T10:05:01.403" v="564" actId="1076"/>
        <pc:sldMkLst>
          <pc:docMk/>
          <pc:sldMk cId="0" sldId="270"/>
        </pc:sldMkLst>
        <pc:spChg chg="mod">
          <ac:chgData name="Pließnig, Viktoria" userId="00543622-77a4-46f5-a046-3022c0e37dc2" providerId="ADAL" clId="{A2A90E31-DD79-4429-857D-2C22161C2D3F}" dt="2022-01-04T10:04:57.171" v="562" actId="1076"/>
          <ac:spMkLst>
            <pc:docMk/>
            <pc:sldMk cId="0" sldId="270"/>
            <ac:spMk id="192" creationId="{00000000-0000-0000-0000-000000000000}"/>
          </ac:spMkLst>
        </pc:spChg>
        <pc:spChg chg="mod">
          <ac:chgData name="Pließnig, Viktoria" userId="00543622-77a4-46f5-a046-3022c0e37dc2" providerId="ADAL" clId="{A2A90E31-DD79-4429-857D-2C22161C2D3F}" dt="2022-01-04T10:04:59.495" v="563" actId="1076"/>
          <ac:spMkLst>
            <pc:docMk/>
            <pc:sldMk cId="0" sldId="270"/>
            <ac:spMk id="193" creationId="{00000000-0000-0000-0000-000000000000}"/>
          </ac:spMkLst>
        </pc:spChg>
        <pc:spChg chg="mod">
          <ac:chgData name="Pließnig, Viktoria" userId="00543622-77a4-46f5-a046-3022c0e37dc2" providerId="ADAL" clId="{A2A90E31-DD79-4429-857D-2C22161C2D3F}" dt="2022-01-04T10:05:01.403" v="564" actId="1076"/>
          <ac:spMkLst>
            <pc:docMk/>
            <pc:sldMk cId="0" sldId="270"/>
            <ac:spMk id="194" creationId="{00000000-0000-0000-0000-000000000000}"/>
          </ac:spMkLst>
        </pc:spChg>
        <pc:spChg chg="mod">
          <ac:chgData name="Pließnig, Viktoria" userId="00543622-77a4-46f5-a046-3022c0e37dc2" providerId="ADAL" clId="{A2A90E31-DD79-4429-857D-2C22161C2D3F}" dt="2022-01-04T10:04:53.708" v="561" actId="207"/>
          <ac:spMkLst>
            <pc:docMk/>
            <pc:sldMk cId="0" sldId="270"/>
            <ac:spMk id="195" creationId="{00000000-0000-0000-0000-000000000000}"/>
          </ac:spMkLst>
        </pc:spChg>
      </pc:sldChg>
      <pc:sldChg chg="modSp">
        <pc:chgData name="Pließnig, Viktoria" userId="00543622-77a4-46f5-a046-3022c0e37dc2" providerId="ADAL" clId="{A2A90E31-DD79-4429-857D-2C22161C2D3F}" dt="2022-01-04T10:05:13.217" v="565"/>
        <pc:sldMkLst>
          <pc:docMk/>
          <pc:sldMk cId="0" sldId="271"/>
        </pc:sldMkLst>
        <pc:spChg chg="mod">
          <ac:chgData name="Pließnig, Viktoria" userId="00543622-77a4-46f5-a046-3022c0e37dc2" providerId="ADAL" clId="{A2A90E31-DD79-4429-857D-2C22161C2D3F}" dt="2022-01-04T10:05:13.217" v="565"/>
          <ac:spMkLst>
            <pc:docMk/>
            <pc:sldMk cId="0" sldId="271"/>
            <ac:spMk id="200" creationId="{00000000-0000-0000-0000-000000000000}"/>
          </ac:spMkLst>
        </pc:spChg>
      </pc:sldChg>
      <pc:sldChg chg="modSp">
        <pc:chgData name="Pließnig, Viktoria" userId="00543622-77a4-46f5-a046-3022c0e37dc2" providerId="ADAL" clId="{A2A90E31-DD79-4429-857D-2C22161C2D3F}" dt="2022-01-04T10:05:41.182" v="568"/>
        <pc:sldMkLst>
          <pc:docMk/>
          <pc:sldMk cId="0" sldId="272"/>
        </pc:sldMkLst>
        <pc:spChg chg="mod">
          <ac:chgData name="Pließnig, Viktoria" userId="00543622-77a4-46f5-a046-3022c0e37dc2" providerId="ADAL" clId="{A2A90E31-DD79-4429-857D-2C22161C2D3F}" dt="2022-01-04T10:05:24.996" v="566"/>
          <ac:spMkLst>
            <pc:docMk/>
            <pc:sldMk cId="0" sldId="272"/>
            <ac:spMk id="205" creationId="{00000000-0000-0000-0000-000000000000}"/>
          </ac:spMkLst>
        </pc:spChg>
        <pc:spChg chg="mod">
          <ac:chgData name="Pließnig, Viktoria" userId="00543622-77a4-46f5-a046-3022c0e37dc2" providerId="ADAL" clId="{A2A90E31-DD79-4429-857D-2C22161C2D3F}" dt="2022-01-04T10:05:31.357" v="567"/>
          <ac:spMkLst>
            <pc:docMk/>
            <pc:sldMk cId="0" sldId="272"/>
            <ac:spMk id="206" creationId="{00000000-0000-0000-0000-000000000000}"/>
          </ac:spMkLst>
        </pc:spChg>
        <pc:spChg chg="mod">
          <ac:chgData name="Pließnig, Viktoria" userId="00543622-77a4-46f5-a046-3022c0e37dc2" providerId="ADAL" clId="{A2A90E31-DD79-4429-857D-2C22161C2D3F}" dt="2022-01-04T10:05:41.182" v="568"/>
          <ac:spMkLst>
            <pc:docMk/>
            <pc:sldMk cId="0" sldId="272"/>
            <ac:spMk id="207" creationId="{00000000-0000-0000-0000-000000000000}"/>
          </ac:spMkLst>
        </pc:spChg>
      </pc:sldChg>
      <pc:sldChg chg="modSp">
        <pc:chgData name="Pließnig, Viktoria" userId="00543622-77a4-46f5-a046-3022c0e37dc2" providerId="ADAL" clId="{A2A90E31-DD79-4429-857D-2C22161C2D3F}" dt="2022-01-04T10:06:46.013" v="581" actId="20577"/>
        <pc:sldMkLst>
          <pc:docMk/>
          <pc:sldMk cId="0" sldId="273"/>
        </pc:sldMkLst>
        <pc:spChg chg="mod">
          <ac:chgData name="Pließnig, Viktoria" userId="00543622-77a4-46f5-a046-3022c0e37dc2" providerId="ADAL" clId="{A2A90E31-DD79-4429-857D-2C22161C2D3F}" dt="2022-01-04T10:05:55.167" v="569"/>
          <ac:spMkLst>
            <pc:docMk/>
            <pc:sldMk cId="0" sldId="273"/>
            <ac:spMk id="212" creationId="{00000000-0000-0000-0000-000000000000}"/>
          </ac:spMkLst>
        </pc:spChg>
        <pc:spChg chg="mod">
          <ac:chgData name="Pließnig, Viktoria" userId="00543622-77a4-46f5-a046-3022c0e37dc2" providerId="ADAL" clId="{A2A90E31-DD79-4429-857D-2C22161C2D3F}" dt="2022-01-04T10:06:46.013" v="581" actId="20577"/>
          <ac:spMkLst>
            <pc:docMk/>
            <pc:sldMk cId="0" sldId="273"/>
            <ac:spMk id="213" creationId="{00000000-0000-0000-0000-000000000000}"/>
          </ac:spMkLst>
        </pc:spChg>
      </pc:sldChg>
      <pc:sldChg chg="modSp">
        <pc:chgData name="Pließnig, Viktoria" userId="00543622-77a4-46f5-a046-3022c0e37dc2" providerId="ADAL" clId="{A2A90E31-DD79-4429-857D-2C22161C2D3F}" dt="2022-01-07T07:20:14.405" v="619" actId="207"/>
        <pc:sldMkLst>
          <pc:docMk/>
          <pc:sldMk cId="0" sldId="274"/>
        </pc:sldMkLst>
        <pc:spChg chg="mod">
          <ac:chgData name="Pließnig, Viktoria" userId="00543622-77a4-46f5-a046-3022c0e37dc2" providerId="ADAL" clId="{A2A90E31-DD79-4429-857D-2C22161C2D3F}" dt="2022-01-07T07:17:25.593" v="589" actId="20577"/>
          <ac:spMkLst>
            <pc:docMk/>
            <pc:sldMk cId="0" sldId="274"/>
            <ac:spMk id="218" creationId="{00000000-0000-0000-0000-000000000000}"/>
          </ac:spMkLst>
        </pc:spChg>
        <pc:spChg chg="mod">
          <ac:chgData name="Pließnig, Viktoria" userId="00543622-77a4-46f5-a046-3022c0e37dc2" providerId="ADAL" clId="{A2A90E31-DD79-4429-857D-2C22161C2D3F}" dt="2022-01-07T07:20:14.405" v="619" actId="207"/>
          <ac:spMkLst>
            <pc:docMk/>
            <pc:sldMk cId="0" sldId="274"/>
            <ac:spMk id="220" creationId="{00000000-0000-0000-0000-000000000000}"/>
          </ac:spMkLst>
        </pc:spChg>
      </pc:sldChg>
      <pc:sldChg chg="modSp">
        <pc:chgData name="Pließnig, Viktoria" userId="00543622-77a4-46f5-a046-3022c0e37dc2" providerId="ADAL" clId="{A2A90E31-DD79-4429-857D-2C22161C2D3F}" dt="2022-01-07T07:22:09.585" v="675" actId="20577"/>
        <pc:sldMkLst>
          <pc:docMk/>
          <pc:sldMk cId="0" sldId="275"/>
        </pc:sldMkLst>
        <pc:spChg chg="mod">
          <ac:chgData name="Pließnig, Viktoria" userId="00543622-77a4-46f5-a046-3022c0e37dc2" providerId="ADAL" clId="{A2A90E31-DD79-4429-857D-2C22161C2D3F}" dt="2022-01-07T07:20:31.933" v="620"/>
          <ac:spMkLst>
            <pc:docMk/>
            <pc:sldMk cId="0" sldId="275"/>
            <ac:spMk id="225" creationId="{00000000-0000-0000-0000-000000000000}"/>
          </ac:spMkLst>
        </pc:spChg>
        <pc:spChg chg="mod">
          <ac:chgData name="Pließnig, Viktoria" userId="00543622-77a4-46f5-a046-3022c0e37dc2" providerId="ADAL" clId="{A2A90E31-DD79-4429-857D-2C22161C2D3F}" dt="2022-01-07T07:22:09.585" v="675" actId="20577"/>
          <ac:spMkLst>
            <pc:docMk/>
            <pc:sldMk cId="0" sldId="275"/>
            <ac:spMk id="226" creationId="{00000000-0000-0000-0000-000000000000}"/>
          </ac:spMkLst>
        </pc:spChg>
      </pc:sldChg>
      <pc:sldChg chg="modSp">
        <pc:chgData name="Pließnig, Viktoria" userId="00543622-77a4-46f5-a046-3022c0e37dc2" providerId="ADAL" clId="{A2A90E31-DD79-4429-857D-2C22161C2D3F}" dt="2022-01-07T07:22:42.529" v="683" actId="1076"/>
        <pc:sldMkLst>
          <pc:docMk/>
          <pc:sldMk cId="0" sldId="276"/>
        </pc:sldMkLst>
        <pc:spChg chg="mod">
          <ac:chgData name="Pließnig, Viktoria" userId="00543622-77a4-46f5-a046-3022c0e37dc2" providerId="ADAL" clId="{A2A90E31-DD79-4429-857D-2C22161C2D3F}" dt="2022-01-07T07:22:20.657" v="676"/>
          <ac:spMkLst>
            <pc:docMk/>
            <pc:sldMk cId="0" sldId="276"/>
            <ac:spMk id="231" creationId="{00000000-0000-0000-0000-000000000000}"/>
          </ac:spMkLst>
        </pc:spChg>
        <pc:spChg chg="mod">
          <ac:chgData name="Pließnig, Viktoria" userId="00543622-77a4-46f5-a046-3022c0e37dc2" providerId="ADAL" clId="{A2A90E31-DD79-4429-857D-2C22161C2D3F}" dt="2022-01-07T07:22:42.529" v="683" actId="1076"/>
          <ac:spMkLst>
            <pc:docMk/>
            <pc:sldMk cId="0" sldId="276"/>
            <ac:spMk id="232" creationId="{00000000-0000-0000-0000-000000000000}"/>
          </ac:spMkLst>
        </pc:spChg>
      </pc:sldChg>
      <pc:sldChg chg="modSp">
        <pc:chgData name="Pließnig, Viktoria" userId="00543622-77a4-46f5-a046-3022c0e37dc2" providerId="ADAL" clId="{A2A90E31-DD79-4429-857D-2C22161C2D3F}" dt="2022-01-07T07:23:39.682" v="693" actId="20577"/>
        <pc:sldMkLst>
          <pc:docMk/>
          <pc:sldMk cId="0" sldId="277"/>
        </pc:sldMkLst>
        <pc:spChg chg="mod">
          <ac:chgData name="Pließnig, Viktoria" userId="00543622-77a4-46f5-a046-3022c0e37dc2" providerId="ADAL" clId="{A2A90E31-DD79-4429-857D-2C22161C2D3F}" dt="2022-01-07T07:23:20.961" v="684"/>
          <ac:spMkLst>
            <pc:docMk/>
            <pc:sldMk cId="0" sldId="277"/>
            <ac:spMk id="237" creationId="{00000000-0000-0000-0000-000000000000}"/>
          </ac:spMkLst>
        </pc:spChg>
        <pc:spChg chg="mod">
          <ac:chgData name="Pließnig, Viktoria" userId="00543622-77a4-46f5-a046-3022c0e37dc2" providerId="ADAL" clId="{A2A90E31-DD79-4429-857D-2C22161C2D3F}" dt="2022-01-07T07:23:39.682" v="693" actId="20577"/>
          <ac:spMkLst>
            <pc:docMk/>
            <pc:sldMk cId="0" sldId="277"/>
            <ac:spMk id="238" creationId="{00000000-0000-0000-0000-000000000000}"/>
          </ac:spMkLst>
        </pc:spChg>
      </pc:sldChg>
      <pc:sldChg chg="modSp">
        <pc:chgData name="Pließnig, Viktoria" userId="00543622-77a4-46f5-a046-3022c0e37dc2" providerId="ADAL" clId="{A2A90E31-DD79-4429-857D-2C22161C2D3F}" dt="2022-01-07T07:26:38.151" v="753" actId="20577"/>
        <pc:sldMkLst>
          <pc:docMk/>
          <pc:sldMk cId="0" sldId="278"/>
        </pc:sldMkLst>
        <pc:spChg chg="mod">
          <ac:chgData name="Pließnig, Viktoria" userId="00543622-77a4-46f5-a046-3022c0e37dc2" providerId="ADAL" clId="{A2A90E31-DD79-4429-857D-2C22161C2D3F}" dt="2022-01-07T07:24:40.198" v="700" actId="1076"/>
          <ac:spMkLst>
            <pc:docMk/>
            <pc:sldMk cId="0" sldId="278"/>
            <ac:spMk id="243" creationId="{00000000-0000-0000-0000-000000000000}"/>
          </ac:spMkLst>
        </pc:spChg>
        <pc:spChg chg="mod">
          <ac:chgData name="Pließnig, Viktoria" userId="00543622-77a4-46f5-a046-3022c0e37dc2" providerId="ADAL" clId="{A2A90E31-DD79-4429-857D-2C22161C2D3F}" dt="2022-01-07T07:26:38.151" v="753" actId="20577"/>
          <ac:spMkLst>
            <pc:docMk/>
            <pc:sldMk cId="0" sldId="278"/>
            <ac:spMk id="244" creationId="{00000000-0000-0000-0000-000000000000}"/>
          </ac:spMkLst>
        </pc:spChg>
      </pc:sldChg>
      <pc:sldChg chg="modSp">
        <pc:chgData name="Pließnig, Viktoria" userId="00543622-77a4-46f5-a046-3022c0e37dc2" providerId="ADAL" clId="{A2A90E31-DD79-4429-857D-2C22161C2D3F}" dt="2022-01-07T07:27:03.284" v="756" actId="207"/>
        <pc:sldMkLst>
          <pc:docMk/>
          <pc:sldMk cId="0" sldId="279"/>
        </pc:sldMkLst>
        <pc:spChg chg="mod">
          <ac:chgData name="Pließnig, Viktoria" userId="00543622-77a4-46f5-a046-3022c0e37dc2" providerId="ADAL" clId="{A2A90E31-DD79-4429-857D-2C22161C2D3F}" dt="2022-01-07T07:26:52.331" v="754"/>
          <ac:spMkLst>
            <pc:docMk/>
            <pc:sldMk cId="0" sldId="279"/>
            <ac:spMk id="250" creationId="{00000000-0000-0000-0000-000000000000}"/>
          </ac:spMkLst>
        </pc:spChg>
        <pc:spChg chg="mod">
          <ac:chgData name="Pließnig, Viktoria" userId="00543622-77a4-46f5-a046-3022c0e37dc2" providerId="ADAL" clId="{A2A90E31-DD79-4429-857D-2C22161C2D3F}" dt="2022-01-07T07:27:03.284" v="756" actId="207"/>
          <ac:spMkLst>
            <pc:docMk/>
            <pc:sldMk cId="0" sldId="279"/>
            <ac:spMk id="2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987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Das allgemeine Ziel besteht darin, die SchülerInnen dazu zu bringen, sich die gewünschten Folgen der Überwindung eines Hindernisses positiv vorzustellen, um so ihre Motivation zu erhöhen.</a:t>
            </a:r>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Das allgemeine Ziel besteht darin, ein motivierendes Bild des gewünschten Zustands und einen erzählerischen Weg dorthin zu entwerfen, um den SchülerInnen ein Ideal vor Augen zu führen, nach dem sie streben können, und sie an die Konsequenzen zu erinnern, wenn es an Motivation mangelt. Beenden Sie Aufgabe A, bevor Sie Aufgabe B präsentieren.</a:t>
            </a:r>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Das übergeordnete Ziel ist es, den Schülerinnen und Schülern klar zu machen, dass Barrieren und negative Emotionen oft auftauchen, weil sie einer wichtigen Sache im Weg stehen. Dass Anna sich über alles, was in Folie 2 erwähnt wird, aufregt, hängt damit zusammen, dass es ihr wichtig ist, Spanisch zu lernen, klug/kompetent zu wirken usw. Nachdem sie dies erkannt hat, kann sie sich mehr auf das konzentrieren, was wichtig ist, z. B. Spanisch zu lernen, als auf das, was ihr nicht wichtig erscheint. Anna wird unweigerlich besser lernen, wenn sie sich auf das positive Ziel des Lernens konzentriert und nicht auf das negative Ziel, keine Fehler zu machen.</a:t>
            </a: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Heute werden wir uns mit der Überwindung von Hindernissen und Problemen befassen. Hindernisse und Probleme sind oft schwierig, lästig und anstrengend zu überwinden. Aufgaben, die schwierig, lästig und anstrengend sind, neigen wir natürlich dazu, zu vermeiden, aber manchmal tun wir sie trotzdem, was seltsam ist. Der Grund, warum wir sie tun, ist, dass es ein "Warum" gibt.</a:t>
            </a: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e26b615b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e26b615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ce26b615b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Anna hasst Grammatik, die Aussprache ist für sie hoffnungslos und sie schämt sich, wenn sie daran denkt, wie ihr Spanisch für andere klingt. Sie kann den Kurs jederzeit abbrechen und ist wirtschaftlich nicht darauf angewiesen. Warum tut sie es, warum versucht sie, Spanisch zu lernen, auch wenn es ihr wirklich schwer fällt? (rhetorische Frage). Es ist eindeutig etwas, das sie negativ sieht. Aber es muss doch einen Grund geben, warum sie weitermacht... Manchmal bleiben wir so sehr im negativen Fokus stecken, dass wir völlig vergessen, warum wir es überhaupt tun. Heute werden wir uns darauf konzentrieren, wie wir uns aus einer solchen Situation befreien können, indem wir mit dem Beispiel von Anna beginnen.</a:t>
            </a: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Anna fragt sich: Warum tue ich das eigentlich? *Fragen Sie die SchülerInnen: Was glaubt ihr, warum sie immer wieder versucht, Spanisch zu lernen? Antworten aufschreiben</a:t>
            </a: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Anna hat einige Zeit darüber gegrübelt, warum sie Spanisch lernen wollte. Obwohl alle Schwierigkeiten blieben, fand sie so viele Gründe, Spanisch zu lernen, dass sie die negativen Aspekte überwogen. Auch wenn das Erlernen der spanischen Sprache wirklich schwer sein würde, wäre es doch auch sehr positiv und wichtig für sie. *Lass den Fall auf der Tafel stehen!*</a:t>
            </a: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lphaUcParenR"/>
            </a:pPr>
            <a:r>
              <a:rPr lang="de-DE" dirty="0"/>
              <a:t>Beispiel für Lehrkraft! Stellen Sie den SchülerInnen etwas vor, das Sie im Idealfall motiviert und das Sie in Ihrem Leben tun oder getan haben, wie in den Folien zuvor. Lassen Sie dann die SchülerInnen dasselbe tun und erinnern Sie sie daran, dass einige angenehme Aktivitäten wie Sport wirklich schwierig sein können, aber so viel Spaß machen, dass wir die negativen Aspekte vergessen.</a:t>
            </a:r>
          </a:p>
          <a:p>
            <a:pPr marL="228600" marR="0" lvl="0" indent="-228600" algn="l" rtl="0">
              <a:lnSpc>
                <a:spcPct val="100000"/>
              </a:lnSpc>
              <a:spcBef>
                <a:spcPts val="0"/>
              </a:spcBef>
              <a:spcAft>
                <a:spcPts val="0"/>
              </a:spcAft>
              <a:buClr>
                <a:schemeClr val="dk1"/>
              </a:buClr>
              <a:buSzPts val="1200"/>
              <a:buFont typeface="Calibri"/>
              <a:buAutoNum type="alphaUcParenR"/>
            </a:pPr>
            <a:r>
              <a:rPr lang="de-DE" dirty="0"/>
              <a:t>Erzählen Sie den SchülerInnen, warum Sie etwas getan haben, das schwierig war, und lassen Sie die SchülerInnen darüber nachdenken. Lassen Sie sie ein Brainstorming zu den "Vorteilen" der Aktivität machen, mit der sie sich schwer tun. Wenn ein Schüler/eine Schülerin Schwierigkeiten hat, schlagen Sie ihm/ihr Gründe vor, warum er/sie es tun könnte, und schauen Sie, ob er/sie es versteht.</a:t>
            </a:r>
          </a:p>
          <a:p>
            <a:pPr marL="0" marR="0" lvl="0" indent="0" algn="l" rtl="0">
              <a:lnSpc>
                <a:spcPct val="100000"/>
              </a:lnSpc>
              <a:spcBef>
                <a:spcPts val="0"/>
              </a:spcBef>
              <a:spcAft>
                <a:spcPts val="0"/>
              </a:spcAft>
              <a:buClr>
                <a:schemeClr val="dk1"/>
              </a:buClr>
              <a:buSzPts val="1200"/>
              <a:buFont typeface="Calibri"/>
              <a:buNone/>
            </a:pPr>
            <a:endParaRPr dirty="0"/>
          </a:p>
          <a:p>
            <a:pPr marL="228600" lvl="0" indent="-152400" algn="l" rtl="0">
              <a:spcBef>
                <a:spcPts val="0"/>
              </a:spcBef>
              <a:spcAft>
                <a:spcPts val="0"/>
              </a:spcAft>
              <a:buClr>
                <a:schemeClr val="dk1"/>
              </a:buClr>
              <a:buSzPts val="1200"/>
              <a:buFont typeface="Calibri"/>
              <a:buNone/>
            </a:pPr>
            <a:endParaRPr dirty="0"/>
          </a:p>
          <a:p>
            <a:pPr marL="228600" lvl="0" indent="-152400" algn="l" rtl="0">
              <a:spcBef>
                <a:spcPts val="0"/>
              </a:spcBef>
              <a:spcAft>
                <a:spcPts val="0"/>
              </a:spcAft>
              <a:buClr>
                <a:schemeClr val="dk1"/>
              </a:buClr>
              <a:buSzPts val="1200"/>
              <a:buFont typeface="Calibri"/>
              <a:buNone/>
            </a:pPr>
            <a:endParaRPr dirty="0"/>
          </a:p>
          <a:p>
            <a:pPr marL="228600" lvl="0" indent="-152400" algn="l" rtl="0">
              <a:spcBef>
                <a:spcPts val="0"/>
              </a:spcBef>
              <a:spcAft>
                <a:spcPts val="0"/>
              </a:spcAft>
              <a:buClr>
                <a:schemeClr val="dk1"/>
              </a:buClr>
              <a:buSzPts val="1200"/>
              <a:buFont typeface="Calibri"/>
              <a:buNone/>
            </a:pP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E5AD-BE1D-4D69-9DDC-331164D8C07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65EA78C5-373D-4F0D-829B-490BBC049246}"/>
              </a:ext>
            </a:extLst>
          </p:cNvPr>
          <p:cNvSpPr>
            <a:spLocks noGrp="1"/>
          </p:cNvSpPr>
          <p:nvPr>
            <p:ph type="subTitle" idx="1"/>
          </p:nvPr>
        </p:nvSpPr>
        <p:spPr/>
        <p:txBody>
          <a:bodyPr/>
          <a:lstStyle/>
          <a:p>
            <a:endParaRPr lang="en-GB" dirty="0"/>
          </a:p>
        </p:txBody>
      </p:sp>
      <p:pic>
        <p:nvPicPr>
          <p:cNvPr id="8" name="Immagine 7">
            <a:extLst>
              <a:ext uri="{FF2B5EF4-FFF2-40B4-BE49-F238E27FC236}">
                <a16:creationId xmlns:a16="http://schemas.microsoft.com/office/drawing/2014/main" id="{BDEFC0C4-87BD-4A1D-F23D-213C44A3E74D}"/>
              </a:ext>
            </a:extLst>
          </p:cNvPr>
          <p:cNvPicPr>
            <a:picLocks noChangeAspect="1"/>
          </p:cNvPicPr>
          <p:nvPr/>
        </p:nvPicPr>
        <p:blipFill>
          <a:blip r:embed="rId3"/>
          <a:stretch>
            <a:fillRect/>
          </a:stretch>
        </p:blipFill>
        <p:spPr>
          <a:xfrm>
            <a:off x="0" y="-23752"/>
            <a:ext cx="12234224" cy="6881751"/>
          </a:xfrm>
          <a:prstGeom prst="rect">
            <a:avLst/>
          </a:prstGeom>
        </p:spPr>
      </p:pic>
    </p:spTree>
    <p:extLst>
      <p:ext uri="{BB962C8B-B14F-4D97-AF65-F5344CB8AC3E}">
        <p14:creationId xmlns:p14="http://schemas.microsoft.com/office/powerpoint/2010/main" val="281319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4" name="Picture 2">
            <a:extLst>
              <a:ext uri="{FF2B5EF4-FFF2-40B4-BE49-F238E27FC236}">
                <a16:creationId xmlns:a16="http://schemas.microsoft.com/office/drawing/2014/main" id="{B1F68ED8-882C-43BD-B38A-9914898B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1" name="Google Shape;151;p9"/>
          <p:cNvSpPr txBox="1">
            <a:spLocks noGrp="1"/>
          </p:cNvSpPr>
          <p:nvPr>
            <p:ph type="title"/>
          </p:nvPr>
        </p:nvSpPr>
        <p:spPr>
          <a:xfrm>
            <a:off x="3593432" y="683584"/>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Anna und ihr Spanisch</a:t>
            </a:r>
            <a:endParaRPr dirty="0"/>
          </a:p>
        </p:txBody>
      </p:sp>
      <p:sp>
        <p:nvSpPr>
          <p:cNvPr id="152" name="Google Shape;152;p9"/>
          <p:cNvSpPr txBox="1"/>
          <p:nvPr/>
        </p:nvSpPr>
        <p:spPr>
          <a:xfrm>
            <a:off x="951749" y="1617438"/>
            <a:ext cx="10779039" cy="5355272"/>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Als Anna vor dem Spanischunterricht zurückkehrt, kommen ihr Bilder in den Sinn, in denen sie sich fürchterlich schämt, so wie in der Schule, als sie im Spanischunterricht versehentlich sagte, sie sei ein Pferd und alle lachten. </a:t>
            </a:r>
          </a:p>
          <a:p>
            <a:pPr lvl="0"/>
            <a:endParaRPr lang="de-DE" sz="1800" dirty="0">
              <a:solidFill>
                <a:schemeClr val="dk1"/>
              </a:solidFill>
              <a:latin typeface="Calibri"/>
              <a:ea typeface="Calibri"/>
              <a:cs typeface="Calibri"/>
              <a:sym typeface="Calibri"/>
            </a:endParaRPr>
          </a:p>
          <a:p>
            <a:pPr lvl="0"/>
            <a:r>
              <a:rPr lang="de-DE" sz="1800" dirty="0">
                <a:solidFill>
                  <a:schemeClr val="accent2">
                    <a:lumMod val="75000"/>
                  </a:schemeClr>
                </a:solidFill>
                <a:latin typeface="Calibri"/>
                <a:ea typeface="Calibri"/>
                <a:cs typeface="Calibri"/>
                <a:sym typeface="Calibri"/>
              </a:rPr>
              <a:t>FRAGEN Sie die Klasse</a:t>
            </a:r>
            <a:r>
              <a:rPr lang="de-DE" sz="1800" dirty="0">
                <a:solidFill>
                  <a:srgbClr val="FFC000"/>
                </a:solidFill>
                <a:latin typeface="Calibri"/>
                <a:ea typeface="Calibri"/>
                <a:cs typeface="Calibri"/>
                <a:sym typeface="Calibri"/>
              </a:rPr>
              <a:t>: </a:t>
            </a:r>
            <a:r>
              <a:rPr lang="de-DE" sz="1800" dirty="0">
                <a:solidFill>
                  <a:schemeClr val="dk1"/>
                </a:solidFill>
                <a:latin typeface="Calibri"/>
                <a:ea typeface="Calibri"/>
                <a:cs typeface="Calibri"/>
                <a:sym typeface="Calibri"/>
              </a:rPr>
              <a:t>Wenn ihr raten würdet, wie oft, glaubt ihr, ist ihr dieses Bild durch den Kopf gegangen? ...Wahrscheinlich unzählige Male. </a:t>
            </a:r>
          </a:p>
          <a:p>
            <a:pPr lvl="0"/>
            <a:r>
              <a:rPr lang="de-DE" sz="1800" dirty="0">
                <a:solidFill>
                  <a:schemeClr val="accent2">
                    <a:lumMod val="75000"/>
                  </a:schemeClr>
                </a:solidFill>
                <a:latin typeface="Calibri"/>
                <a:ea typeface="Calibri"/>
                <a:cs typeface="Calibri"/>
                <a:sym typeface="Calibri"/>
              </a:rPr>
              <a:t>FRAGE an die Klasse: </a:t>
            </a:r>
            <a:r>
              <a:rPr lang="de-DE" sz="1800" dirty="0">
                <a:solidFill>
                  <a:schemeClr val="dk1"/>
                </a:solidFill>
                <a:latin typeface="Calibri"/>
                <a:ea typeface="Calibri"/>
                <a:cs typeface="Calibri"/>
                <a:sym typeface="Calibri"/>
              </a:rPr>
              <a:t>Was glaubt ihr, wie motiviert sie im Spanischunterricht sein wird, wenn sie nur an dieses Bild denkt? </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Was Anna jedoch tun muss, ist, diesem Bild Bilder entgegenzusetzen, was sie erreichen möchte, was sie gewinnen würde, wenn sie Spanisch beherrschen würde. Wie könnte sie sich, ausgehend von ihren Pro- und Contra-Argumenten (auf Seite 4), die sie an die Tafel geschrieben hat, die positiven Ergebnisse vorstellen? Vielleicht könnte sie sich lebhaft vorstellen, wie sie auf einer Hazienda mit ihren spanischen Freunden ganz zwanglos Paella </a:t>
            </a:r>
            <a:r>
              <a:rPr lang="de-DE" sz="1800" dirty="0" err="1">
                <a:solidFill>
                  <a:schemeClr val="dk1"/>
                </a:solidFill>
                <a:latin typeface="Calibri"/>
                <a:ea typeface="Calibri"/>
                <a:cs typeface="Calibri"/>
                <a:sym typeface="Calibri"/>
              </a:rPr>
              <a:t>valenciana</a:t>
            </a:r>
            <a:r>
              <a:rPr lang="de-DE" sz="1800" dirty="0">
                <a:solidFill>
                  <a:schemeClr val="dk1"/>
                </a:solidFill>
                <a:latin typeface="Calibri"/>
                <a:ea typeface="Calibri"/>
                <a:cs typeface="Calibri"/>
                <a:sym typeface="Calibri"/>
              </a:rPr>
              <a:t> mit Ribera del </a:t>
            </a:r>
            <a:r>
              <a:rPr lang="de-DE" sz="1800" dirty="0" err="1">
                <a:solidFill>
                  <a:schemeClr val="dk1"/>
                </a:solidFill>
                <a:latin typeface="Calibri"/>
                <a:ea typeface="Calibri"/>
                <a:cs typeface="Calibri"/>
                <a:sym typeface="Calibri"/>
              </a:rPr>
              <a:t>duero</a:t>
            </a:r>
            <a:r>
              <a:rPr lang="de-DE" sz="1800" dirty="0">
                <a:solidFill>
                  <a:schemeClr val="dk1"/>
                </a:solidFill>
                <a:latin typeface="Calibri"/>
                <a:ea typeface="Calibri"/>
                <a:cs typeface="Calibri"/>
                <a:sym typeface="Calibri"/>
              </a:rPr>
              <a:t> bestellt.</a:t>
            </a:r>
          </a:p>
          <a:p>
            <a:pPr lvl="0"/>
            <a:endParaRPr lang="de-DE" sz="1800" dirty="0">
              <a:solidFill>
                <a:schemeClr val="dk1"/>
              </a:solidFill>
              <a:latin typeface="Calibri"/>
              <a:ea typeface="Calibri"/>
              <a:cs typeface="Calibri"/>
              <a:sym typeface="Calibri"/>
            </a:endParaRPr>
          </a:p>
          <a:p>
            <a:pPr lvl="0"/>
            <a:r>
              <a:rPr lang="de-DE" sz="1800" dirty="0">
                <a:solidFill>
                  <a:schemeClr val="accent2">
                    <a:lumMod val="75000"/>
                  </a:schemeClr>
                </a:solidFill>
                <a:latin typeface="Calibri"/>
                <a:ea typeface="Calibri"/>
                <a:cs typeface="Calibri"/>
                <a:sym typeface="Calibri"/>
              </a:rPr>
              <a:t>FRAGEN Sie die Klasse: </a:t>
            </a:r>
            <a:r>
              <a:rPr lang="de-DE" sz="1800" dirty="0">
                <a:solidFill>
                  <a:schemeClr val="dk1"/>
                </a:solidFill>
                <a:latin typeface="Calibri"/>
                <a:ea typeface="Calibri"/>
                <a:cs typeface="Calibri"/>
                <a:sym typeface="Calibri"/>
              </a:rPr>
              <a:t>Wie könnte sie sich vorstellen, erfolgreich zu sein, wenn sie sich Annas "Vorteile" ansieht? *Förderung der Diskussion*</a:t>
            </a:r>
          </a:p>
          <a:p>
            <a:pPr lvl="0"/>
            <a:endParaRPr lang="de-DE" sz="1800" dirty="0">
              <a:solidFill>
                <a:schemeClr val="dk1"/>
              </a:solidFill>
              <a:latin typeface="Calibri"/>
              <a:ea typeface="Calibri"/>
              <a:cs typeface="Calibri"/>
              <a:sym typeface="Calibri"/>
            </a:endParaRPr>
          </a:p>
          <a:p>
            <a:pPr lvl="0"/>
            <a:r>
              <a:rPr lang="de-DE" sz="1800" dirty="0">
                <a:solidFill>
                  <a:schemeClr val="accent2">
                    <a:lumMod val="75000"/>
                  </a:schemeClr>
                </a:solidFill>
                <a:latin typeface="Calibri"/>
                <a:ea typeface="Calibri"/>
                <a:cs typeface="Calibri"/>
                <a:sym typeface="Calibri"/>
              </a:rPr>
              <a:t>FRAGEN Sie die Klasse: </a:t>
            </a:r>
            <a:r>
              <a:rPr lang="de-DE" sz="1800" dirty="0">
                <a:solidFill>
                  <a:schemeClr val="dk1"/>
                </a:solidFill>
                <a:latin typeface="Calibri"/>
                <a:ea typeface="Calibri"/>
                <a:cs typeface="Calibri"/>
                <a:sym typeface="Calibri"/>
              </a:rPr>
              <a:t>Was ist mit Luigi?</a:t>
            </a:r>
          </a:p>
          <a:p>
            <a:pPr lvl="0"/>
            <a:endParaRPr lang="de-DE"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4" name="Picture 2">
            <a:extLst>
              <a:ext uri="{FF2B5EF4-FFF2-40B4-BE49-F238E27FC236}">
                <a16:creationId xmlns:a16="http://schemas.microsoft.com/office/drawing/2014/main" id="{52B304B7-0B02-4255-B84D-134E94387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8" name="Google Shape;158;p10"/>
          <p:cNvSpPr txBox="1">
            <a:spLocks noGrp="1"/>
          </p:cNvSpPr>
          <p:nvPr>
            <p:ph type="title"/>
          </p:nvPr>
        </p:nvSpPr>
        <p:spPr>
          <a:xfrm>
            <a:off x="838200" y="1567391"/>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de-DE" dirty="0"/>
              <a:t>Jetzt für Sie zum Ausprobieren</a:t>
            </a:r>
            <a:endParaRPr dirty="0"/>
          </a:p>
        </p:txBody>
      </p:sp>
      <p:sp>
        <p:nvSpPr>
          <p:cNvPr id="159" name="Google Shape;159;p10"/>
          <p:cNvSpPr txBox="1"/>
          <p:nvPr/>
        </p:nvSpPr>
        <p:spPr>
          <a:xfrm>
            <a:off x="838200" y="2845156"/>
            <a:ext cx="10288604" cy="4247276"/>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Aufgabe A: Stell dir vor, wie es wäre, wenn du etwas Schwieriges, das du gerade versuchst, meistern würdest, wie könnten sich die Dinge ändern? Wie würden die Dinge für dich besser werden? Wenn ihr Schwierigkeiten habt, geht zurück zu dem, was ihr in der letzten Aufgabe erwähnt habt, und stellt euch vor, wie es wäre, wenn sich die Dinge wie gewünscht entwickeln würden.  </a:t>
            </a:r>
            <a:r>
              <a:rPr lang="de-DE" sz="1800" dirty="0">
                <a:solidFill>
                  <a:schemeClr val="accent2">
                    <a:lumMod val="75000"/>
                  </a:schemeClr>
                </a:solidFill>
                <a:latin typeface="Calibri"/>
                <a:ea typeface="Calibri"/>
                <a:cs typeface="Calibri"/>
                <a:sym typeface="Calibri"/>
              </a:rPr>
              <a:t>*Machen Sie eine Pause und regen Sie dann eine Diskussion an, indem Sie die SchülerInnen fragen, was sie sich vorgestellt haben*.</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Aufgabe B: Denken Sie sich nun eine kurze Geschichte aus, wie Sie ein Hindernis überwinden, etwas Schwieriges tun oder einfach nur bei einer Sache, die Sie wirklich wollen, erfolgreich sind, und wozu das führt. Schreiben Sie sie auf oder denken Sie 3-4 Minuten darüber nach. </a:t>
            </a:r>
            <a:r>
              <a:rPr lang="de-DE" sz="1800" dirty="0">
                <a:solidFill>
                  <a:schemeClr val="accent2">
                    <a:lumMod val="75000"/>
                  </a:schemeClr>
                </a:solidFill>
                <a:latin typeface="Calibri"/>
                <a:ea typeface="Calibri"/>
                <a:cs typeface="Calibri"/>
                <a:sym typeface="Calibri"/>
              </a:rPr>
              <a:t>*Warten Sie, bis die SchülerInnen fertig sind. Fragen Sie, ob jemand bereit ist, zu erzählen*.</a:t>
            </a:r>
          </a:p>
          <a:p>
            <a:pPr lvl="0"/>
            <a:endParaRPr lang="de-DE" sz="1800" dirty="0">
              <a:solidFill>
                <a:schemeClr val="dk1"/>
              </a:solidFill>
              <a:latin typeface="Calibri"/>
              <a:ea typeface="Calibri"/>
              <a:cs typeface="Calibri"/>
              <a:sym typeface="Calibri"/>
            </a:endParaRP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Fassen Sie zusammen: Wenn ihr in Zukunft vor einem Hindernis steht, probiert diese Aufgabe aus und seht, ob ihr dadurch motivierter seid.</a:t>
            </a:r>
          </a:p>
          <a:p>
            <a:pPr lvl="0"/>
            <a:endParaRPr lang="de-DE"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2">
            <a:extLst>
              <a:ext uri="{FF2B5EF4-FFF2-40B4-BE49-F238E27FC236}">
                <a16:creationId xmlns:a16="http://schemas.microsoft.com/office/drawing/2014/main" id="{84B0AA99-C59E-4887-854E-163B4353E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64" name="Google Shape;164;p11"/>
          <p:cNvSpPr txBox="1">
            <a:spLocks noGrp="1"/>
          </p:cNvSpPr>
          <p:nvPr>
            <p:ph type="title"/>
          </p:nvPr>
        </p:nvSpPr>
        <p:spPr>
          <a:xfrm>
            <a:off x="838200" y="2103436"/>
            <a:ext cx="10515600" cy="1325563"/>
          </a:xfrm>
          <a:prstGeom prst="rect">
            <a:avLst/>
          </a:prstGeom>
          <a:noFill/>
          <a:ln>
            <a:noFill/>
          </a:ln>
        </p:spPr>
        <p:txBody>
          <a:bodyPr spcFirstLastPara="1" wrap="square" lIns="91425" tIns="45700" rIns="91425" bIns="45700" anchor="ctr" anchorCtr="0">
            <a:normAutofit/>
          </a:bodyPr>
          <a:lstStyle/>
          <a:p>
            <a:pPr lvl="0" algn="ctr">
              <a:buSzPts val="4400"/>
            </a:pPr>
            <a:r>
              <a:rPr lang="sv-SE" dirty="0">
                <a:latin typeface="Calibri" panose="020F0502020204030204" pitchFamily="34" charset="0"/>
                <a:ea typeface="Aparajita"/>
                <a:cs typeface="Calibri" panose="020F0502020204030204" pitchFamily="34" charset="0"/>
                <a:sym typeface="Aparajita"/>
              </a:rPr>
              <a:t>Part 3: Ängste überwinden</a:t>
            </a:r>
            <a:endParaRPr dirty="0">
              <a:latin typeface="Calibri" panose="020F0502020204030204" pitchFamily="34" charset="0"/>
              <a:cs typeface="Calibri" panose="020F0502020204030204" pitchFamily="34" charset="0"/>
            </a:endParaRPr>
          </a:p>
        </p:txBody>
      </p:sp>
      <p:sp>
        <p:nvSpPr>
          <p:cNvPr id="165" name="Google Shape;165;p11"/>
          <p:cNvSpPr txBox="1"/>
          <p:nvPr/>
        </p:nvSpPr>
        <p:spPr>
          <a:xfrm>
            <a:off x="838200" y="3428999"/>
            <a:ext cx="11070454" cy="1200288"/>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In dieser Übung gehen wir der Frage nach, warum Barrieren Unruhe, Angst, Ärger und andere schwierige Gefühle verursachen und wie man </a:t>
            </a:r>
          </a:p>
          <a:p>
            <a:pPr lvl="0"/>
            <a:r>
              <a:rPr lang="de-DE" sz="1800" dirty="0">
                <a:solidFill>
                  <a:schemeClr val="dk1"/>
                </a:solidFill>
                <a:latin typeface="Calibri"/>
                <a:ea typeface="Calibri"/>
                <a:cs typeface="Calibri"/>
                <a:sym typeface="Calibri"/>
              </a:rPr>
              <a:t>durch sie herausfinden, was wichtig ist.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 name="Picture 2">
            <a:extLst>
              <a:ext uri="{FF2B5EF4-FFF2-40B4-BE49-F238E27FC236}">
                <a16:creationId xmlns:a16="http://schemas.microsoft.com/office/drawing/2014/main" id="{A84A91AB-C899-4857-96CF-C4486D3E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1" name="Google Shape;171;p12"/>
          <p:cNvSpPr txBox="1">
            <a:spLocks noGrp="1"/>
          </p:cNvSpPr>
          <p:nvPr>
            <p:ph type="title"/>
          </p:nvPr>
        </p:nvSpPr>
        <p:spPr>
          <a:xfrm>
            <a:off x="838200" y="53445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Anna</a:t>
            </a:r>
            <a:endParaRPr dirty="0"/>
          </a:p>
        </p:txBody>
      </p:sp>
      <p:sp>
        <p:nvSpPr>
          <p:cNvPr id="172" name="Google Shape;172;p12"/>
          <p:cNvSpPr txBox="1"/>
          <p:nvPr/>
        </p:nvSpPr>
        <p:spPr>
          <a:xfrm>
            <a:off x="312821" y="1690688"/>
            <a:ext cx="11879179" cy="4524275"/>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de-DE" sz="1600" dirty="0">
                <a:solidFill>
                  <a:schemeClr val="dk1"/>
                </a:solidFill>
                <a:latin typeface="Calibri"/>
                <a:ea typeface="Calibri"/>
                <a:cs typeface="Calibri"/>
                <a:sym typeface="Calibri"/>
              </a:rPr>
              <a:t>Um auf all die negativen Seiten zurückzukommen, die Anna beim Spanischlernen gesehen hat, gibt es versteckte Gründe, warum die Negativität so negativ ist. Schauen wir uns an, warum.</a:t>
            </a:r>
          </a:p>
          <a:p>
            <a:pPr marL="285750" lvl="0" indent="-285750">
              <a:buClr>
                <a:schemeClr val="dk1"/>
              </a:buClr>
              <a:buSzPts val="1800"/>
              <a:buFont typeface="Arial"/>
              <a:buChar char="•"/>
            </a:pPr>
            <a:endParaRPr lang="de-DE" sz="1600" dirty="0">
              <a:solidFill>
                <a:schemeClr val="dk1"/>
              </a:solidFill>
              <a:latin typeface="Calibri"/>
              <a:ea typeface="Calibri"/>
              <a:cs typeface="Calibri"/>
              <a:sym typeface="Calibri"/>
            </a:endParaRPr>
          </a:p>
          <a:p>
            <a:pPr lvl="0">
              <a:buClr>
                <a:schemeClr val="dk1"/>
              </a:buClr>
              <a:buSzPts val="1800"/>
            </a:pPr>
            <a:r>
              <a:rPr lang="de-DE" sz="1600" dirty="0">
                <a:solidFill>
                  <a:schemeClr val="dk1"/>
                </a:solidFill>
                <a:latin typeface="Calibri"/>
                <a:ea typeface="Calibri"/>
                <a:cs typeface="Calibri"/>
                <a:sym typeface="Calibri"/>
              </a:rPr>
              <a:t>Offenbar will Anna nicht dumm klingen, das ist ein großer Betrug für sie. Wenn man neue Sprachen lernt, ist es unvermeidlich, dass man sich ab und zu dumm anhört. Aber für Anna scheint es wichtig zu sein, das nicht zu tun. Die knifflige Frage ist, warum Anna so viel Wert darauf legt, nicht dumm zu klingen, was macht es so wichtig? Versuchen Sie, eine Antwort auf die folgende Frage zu finden: </a:t>
            </a:r>
          </a:p>
          <a:p>
            <a:pPr marL="285750" lvl="0" indent="-285750">
              <a:buClr>
                <a:schemeClr val="dk1"/>
              </a:buClr>
              <a:buSzPts val="1800"/>
              <a:buFont typeface="Arial" panose="020B0604020202020204" pitchFamily="34" charset="0"/>
              <a:buChar char="•"/>
            </a:pPr>
            <a:r>
              <a:rPr lang="de-DE" sz="1600" dirty="0">
                <a:solidFill>
                  <a:schemeClr val="dk1"/>
                </a:solidFill>
                <a:latin typeface="Calibri"/>
                <a:ea typeface="Calibri"/>
                <a:cs typeface="Calibri"/>
                <a:sym typeface="Calibri"/>
              </a:rPr>
              <a:t>Fragen Sie die Klasse: Was ist Anna so wichtig, dass es so schrecklich ist, dumm zu klingen? </a:t>
            </a:r>
          </a:p>
          <a:p>
            <a:pPr marL="285750" lvl="0" indent="-285750">
              <a:buClr>
                <a:schemeClr val="dk1"/>
              </a:buClr>
              <a:buSzPts val="1800"/>
              <a:buFont typeface="Arial" panose="020B0604020202020204" pitchFamily="34" charset="0"/>
              <a:buChar char="•"/>
            </a:pPr>
            <a:r>
              <a:rPr lang="de-DE" sz="1600" dirty="0">
                <a:solidFill>
                  <a:schemeClr val="dk1"/>
                </a:solidFill>
                <a:latin typeface="Calibri"/>
                <a:ea typeface="Calibri"/>
                <a:cs typeface="Calibri"/>
                <a:sym typeface="Calibri"/>
              </a:rPr>
              <a:t>Fragen Sie die Klasse : Das ist ein bisschen schwierig, aber manchmal hilft es, die Frage umzudrehen: Was muss Anna NICHT wichtig sein, damit es unwichtig ist, dumm zu klingen?</a:t>
            </a:r>
          </a:p>
          <a:p>
            <a:pPr marL="285750" lvl="0" indent="-285750">
              <a:buClr>
                <a:schemeClr val="dk1"/>
              </a:buClr>
              <a:buSzPts val="1800"/>
              <a:buFont typeface="Arial" panose="020B0604020202020204" pitchFamily="34" charset="0"/>
              <a:buChar char="•"/>
            </a:pPr>
            <a:r>
              <a:rPr lang="de-DE" sz="1600" dirty="0">
                <a:solidFill>
                  <a:schemeClr val="dk1"/>
                </a:solidFill>
                <a:latin typeface="Calibri"/>
                <a:ea typeface="Calibri"/>
                <a:cs typeface="Calibri"/>
                <a:sym typeface="Calibri"/>
              </a:rPr>
              <a:t>Fragen Sie die Klasse : Wenn es Anna nicht wichtig wäre, gut Spanisch zu sprechen, meinst du, es wäre ihr dann wichtig, dumm zu klingen? </a:t>
            </a:r>
          </a:p>
          <a:p>
            <a:pPr marL="285750" lvl="0" indent="-285750">
              <a:buClr>
                <a:schemeClr val="dk1"/>
              </a:buClr>
              <a:buSzPts val="1800"/>
              <a:buFont typeface="Arial" panose="020B0604020202020204" pitchFamily="34" charset="0"/>
              <a:buChar char="•"/>
            </a:pPr>
            <a:r>
              <a:rPr lang="de-DE" sz="1600" dirty="0">
                <a:solidFill>
                  <a:schemeClr val="dk1"/>
                </a:solidFill>
                <a:latin typeface="Calibri"/>
                <a:ea typeface="Calibri"/>
                <a:cs typeface="Calibri"/>
                <a:sym typeface="Calibri"/>
              </a:rPr>
              <a:t>Wenn es Anna nichts ausmachen würde, dass andere über sie lachen, würde es ihr dann etwas ausmachen, wenn sie ab und zu einen Fehler macht?</a:t>
            </a:r>
          </a:p>
          <a:p>
            <a:pPr lvl="0">
              <a:buClr>
                <a:schemeClr val="dk1"/>
              </a:buClr>
              <a:buSzPts val="1800"/>
            </a:pPr>
            <a:endParaRPr lang="de-DE" sz="1600" dirty="0">
              <a:solidFill>
                <a:schemeClr val="dk1"/>
              </a:solidFill>
              <a:latin typeface="Calibri"/>
              <a:ea typeface="Calibri"/>
              <a:cs typeface="Calibri"/>
              <a:sym typeface="Calibri"/>
            </a:endParaRPr>
          </a:p>
          <a:p>
            <a:pPr lvl="0">
              <a:buClr>
                <a:schemeClr val="dk1"/>
              </a:buClr>
              <a:buSzPts val="1800"/>
            </a:pPr>
            <a:r>
              <a:rPr lang="de-DE" sz="1600" dirty="0">
                <a:solidFill>
                  <a:schemeClr val="dk1"/>
                </a:solidFill>
                <a:latin typeface="Calibri"/>
                <a:ea typeface="Calibri"/>
                <a:cs typeface="Calibri"/>
                <a:sym typeface="Calibri"/>
              </a:rPr>
              <a:t>Hinter jeder Angst, jeder Verärgerung oder jedem anderen negativen Gefühl steckt etwas Wichtiges. In Annas Fall konzentrierte sie sich wirklich darauf, NICHT dumm zu klingen, NICHT an der Grammatik zu scheitern, NICHT falsch auszusprechen, und vergaß dabei, dass es eigentlich darum ging, Spanisch zu lernen und in Spanien leben zu können. Die Dinge wurden schwierig, weil sie sich darum kümmerte. Wenn sie sich nicht darum kümmern würde, wäre es egal, ob sie Fehler macht, dumm klingt oder sich falsch ausdrückt.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Picture 2">
            <a:extLst>
              <a:ext uri="{FF2B5EF4-FFF2-40B4-BE49-F238E27FC236}">
                <a16:creationId xmlns:a16="http://schemas.microsoft.com/office/drawing/2014/main" id="{1BB82351-E0EC-4DCF-9470-D3D0F158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77" name="Google Shape;177;p13"/>
          <p:cNvSpPr txBox="1">
            <a:spLocks noGrp="1"/>
          </p:cNvSpPr>
          <p:nvPr>
            <p:ph type="title"/>
          </p:nvPr>
        </p:nvSpPr>
        <p:spPr>
          <a:xfrm>
            <a:off x="838200" y="6699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sv-SE" dirty="0"/>
              <a:t>Luigi</a:t>
            </a:r>
            <a:endParaRPr dirty="0"/>
          </a:p>
        </p:txBody>
      </p:sp>
      <p:sp>
        <p:nvSpPr>
          <p:cNvPr id="178" name="Google Shape;178;p13"/>
          <p:cNvSpPr txBox="1"/>
          <p:nvPr/>
        </p:nvSpPr>
        <p:spPr>
          <a:xfrm>
            <a:off x="949911" y="1793289"/>
            <a:ext cx="10280341" cy="3970318"/>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Üben wir ein wenig mit Luigi. Er stellt die folgenden Nachteile der Geometrie dar.</a:t>
            </a:r>
          </a:p>
          <a:p>
            <a:pPr lvl="0"/>
            <a:endParaRPr lang="de-DE" sz="1800" dirty="0">
              <a:solidFill>
                <a:schemeClr val="dk1"/>
              </a:solidFill>
              <a:latin typeface="Calibri"/>
              <a:ea typeface="Calibri"/>
              <a:cs typeface="Calibri"/>
              <a:sym typeface="Calibri"/>
            </a:endParaRPr>
          </a:p>
          <a:p>
            <a:pPr marL="285750" lvl="0" indent="-285750">
              <a:buFont typeface="Arial" panose="020B0604020202020204" pitchFamily="34" charset="0"/>
              <a:buChar char="•"/>
            </a:pPr>
            <a:r>
              <a:rPr lang="de-DE" sz="1800" dirty="0">
                <a:solidFill>
                  <a:schemeClr val="dk1"/>
                </a:solidFill>
                <a:latin typeface="Calibri"/>
                <a:ea typeface="Calibri"/>
                <a:cs typeface="Calibri"/>
                <a:sym typeface="Calibri"/>
              </a:rPr>
              <a:t>Sie ist sehr schwer, </a:t>
            </a:r>
          </a:p>
          <a:p>
            <a:pPr marL="285750" lvl="0" indent="-285750">
              <a:buFont typeface="Arial" panose="020B0604020202020204" pitchFamily="34" charset="0"/>
              <a:buChar char="•"/>
            </a:pPr>
            <a:r>
              <a:rPr lang="de-DE" sz="1800" dirty="0">
                <a:solidFill>
                  <a:schemeClr val="dk1"/>
                </a:solidFill>
                <a:latin typeface="Calibri"/>
                <a:ea typeface="Calibri"/>
                <a:cs typeface="Calibri"/>
                <a:sym typeface="Calibri"/>
              </a:rPr>
              <a:t>es braucht viel Zeit</a:t>
            </a:r>
          </a:p>
          <a:p>
            <a:pPr marL="285750" lvl="0" indent="-285750">
              <a:buFont typeface="Arial" panose="020B0604020202020204" pitchFamily="34" charset="0"/>
              <a:buChar char="•"/>
            </a:pPr>
            <a:r>
              <a:rPr lang="de-DE" sz="1800" dirty="0">
                <a:solidFill>
                  <a:schemeClr val="dk1"/>
                </a:solidFill>
                <a:latin typeface="Calibri"/>
                <a:ea typeface="Calibri"/>
                <a:cs typeface="Calibri"/>
                <a:sym typeface="Calibri"/>
              </a:rPr>
              <a:t>Es ist verwirrend </a:t>
            </a:r>
          </a:p>
          <a:p>
            <a:pPr marL="285750" lvl="0" indent="-285750">
              <a:buFont typeface="Arial" panose="020B0604020202020204" pitchFamily="34" charset="0"/>
              <a:buChar char="•"/>
            </a:pPr>
            <a:r>
              <a:rPr lang="de-DE" sz="1800" dirty="0">
                <a:solidFill>
                  <a:schemeClr val="dk1"/>
                </a:solidFill>
                <a:latin typeface="Calibri"/>
                <a:ea typeface="Calibri"/>
                <a:cs typeface="Calibri"/>
                <a:sym typeface="Calibri"/>
              </a:rPr>
              <a:t>Es gibt immer wieder neue Probleme.</a:t>
            </a:r>
          </a:p>
          <a:p>
            <a:pPr marL="285750" lvl="0" indent="-285750">
              <a:buFont typeface="Arial" panose="020B0604020202020204" pitchFamily="34" charset="0"/>
              <a:buChar char="•"/>
            </a:pPr>
            <a:r>
              <a:rPr lang="de-DE" sz="1800" dirty="0">
                <a:solidFill>
                  <a:schemeClr val="dk1"/>
                </a:solidFill>
                <a:latin typeface="Calibri"/>
                <a:ea typeface="Calibri"/>
                <a:cs typeface="Calibri"/>
                <a:sym typeface="Calibri"/>
              </a:rPr>
              <a:t>Ich habe nie das Gefühl, dass ich gut genug bin</a:t>
            </a:r>
          </a:p>
          <a:p>
            <a:pPr lvl="0"/>
            <a:endParaRPr lang="de-DE" sz="1800" dirty="0">
              <a:solidFill>
                <a:schemeClr val="dk1"/>
              </a:solidFill>
              <a:latin typeface="Calibri"/>
              <a:ea typeface="Calibri"/>
              <a:cs typeface="Calibri"/>
              <a:sym typeface="Calibri"/>
            </a:endParaRPr>
          </a:p>
          <a:p>
            <a:pPr lvl="0"/>
            <a:endParaRPr lang="de-DE" sz="1800" dirty="0">
              <a:solidFill>
                <a:schemeClr val="dk1"/>
              </a:solidFill>
              <a:latin typeface="Calibri"/>
              <a:ea typeface="Calibri"/>
              <a:cs typeface="Calibri"/>
              <a:sym typeface="Calibri"/>
            </a:endParaRP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Schreiben Sie auf, was Ihrer Meinung nach Luigi am Herzen liegt, was es ihm schwer macht. Wenn die Schülerinnen und Schüler Schwierigkeiten haben, geben Sie ihnen zum Abschluss folgende Satzform vor: </a:t>
            </a:r>
            <a:r>
              <a:rPr lang="de-DE" sz="1800" dirty="0">
                <a:solidFill>
                  <a:schemeClr val="accent2">
                    <a:lumMod val="75000"/>
                  </a:schemeClr>
                </a:solidFill>
                <a:latin typeface="Calibri"/>
                <a:ea typeface="Calibri"/>
                <a:cs typeface="Calibri"/>
                <a:sym typeface="Calibri"/>
              </a:rPr>
              <a:t>"Dass Geometrie verwirrend ist, ist ein Problem für Luigi, weil er sich um XXX kümmert</a:t>
            </a:r>
          </a:p>
          <a:p>
            <a:pPr lvl="0"/>
            <a:r>
              <a:rPr lang="de-DE" sz="1800" dirty="0">
                <a:solidFill>
                  <a:schemeClr val="accent2">
                    <a:lumMod val="75000"/>
                  </a:schemeClr>
                </a:solidFill>
                <a:latin typeface="Calibri"/>
                <a:ea typeface="Calibri"/>
                <a:cs typeface="Calibri"/>
                <a:sym typeface="Calibri"/>
              </a:rPr>
              <a:t>"Ständig neue Fragen in der Geometrie sind ein Problem für Luigi, weil er sich um XXX kümmert.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6" name="Picture 2">
            <a:extLst>
              <a:ext uri="{FF2B5EF4-FFF2-40B4-BE49-F238E27FC236}">
                <a16:creationId xmlns:a16="http://schemas.microsoft.com/office/drawing/2014/main" id="{B1ADF918-ECA7-4335-B548-148A94E7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84" name="Google Shape;184;p14"/>
          <p:cNvSpPr txBox="1">
            <a:spLocks noGrp="1"/>
          </p:cNvSpPr>
          <p:nvPr>
            <p:ph type="title"/>
          </p:nvPr>
        </p:nvSpPr>
        <p:spPr>
          <a:xfrm>
            <a:off x="838200" y="923922"/>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de-DE" dirty="0"/>
              <a:t>Jetzt für Sie zum Ausprobieren</a:t>
            </a:r>
            <a:endParaRPr dirty="0"/>
          </a:p>
        </p:txBody>
      </p:sp>
      <p:sp>
        <p:nvSpPr>
          <p:cNvPr id="185" name="Google Shape;185;p14"/>
          <p:cNvSpPr txBox="1"/>
          <p:nvPr/>
        </p:nvSpPr>
        <p:spPr>
          <a:xfrm>
            <a:off x="838200" y="2055814"/>
            <a:ext cx="10951346" cy="646331"/>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Im ersten Teil dieses Kurses haben Sie eine Reihe von negativen Aspekten über etwas Schwieriges, das Sie tun oder getan haben, aufgeschrieben. Was war Ihnen wichtig, dass die Negative auftauchten? Was war daran wichtig?</a:t>
            </a:r>
          </a:p>
        </p:txBody>
      </p:sp>
      <p:sp>
        <p:nvSpPr>
          <p:cNvPr id="186" name="Google Shape;186;p14"/>
          <p:cNvSpPr txBox="1"/>
          <p:nvPr/>
        </p:nvSpPr>
        <p:spPr>
          <a:xfrm>
            <a:off x="838200" y="3143057"/>
            <a:ext cx="7847860" cy="646331"/>
          </a:xfrm>
          <a:prstGeom prst="rect">
            <a:avLst/>
          </a:prstGeom>
          <a:noFill/>
          <a:ln>
            <a:noFill/>
          </a:ln>
        </p:spPr>
        <p:txBody>
          <a:bodyPr spcFirstLastPara="1" wrap="square" lIns="91425" tIns="45700" rIns="91425" bIns="45700" anchor="t" anchorCtr="0">
            <a:spAutoFit/>
          </a:bodyPr>
          <a:lstStyle/>
          <a:p>
            <a:pPr lvl="0"/>
            <a:r>
              <a:rPr lang="de-DE" sz="1800" dirty="0">
                <a:solidFill>
                  <a:srgbClr val="7030A0"/>
                </a:solidFill>
                <a:latin typeface="Calibri"/>
                <a:ea typeface="Calibri"/>
                <a:cs typeface="Calibri"/>
                <a:sym typeface="Calibri"/>
              </a:rPr>
              <a:t>Wenn sie nicht mit eigenen Beispielen kommen, versuchen Sie, sie an etwas Schwieriges und Wichtiges zu erinnern?</a:t>
            </a:r>
          </a:p>
        </p:txBody>
      </p:sp>
      <p:sp>
        <p:nvSpPr>
          <p:cNvPr id="187" name="Google Shape;187;p14"/>
          <p:cNvSpPr txBox="1"/>
          <p:nvPr/>
        </p:nvSpPr>
        <p:spPr>
          <a:xfrm>
            <a:off x="838199" y="4318519"/>
            <a:ext cx="8269705" cy="1754286"/>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Sich darauf zu konzentrieren, nicht dumm zu klingen, wird Anna nicht helfen, Spanisch zu lernen, denn es war ihr wichtig, nicht dumm zu klingen, weil sie Spanisch lernen wollte. Wenn Anna sich mehr darauf konzentrieren würde, Spanisch zu lernen, als nicht dumm zu klingen, wäre sie in einem Jahr sowohl glücklicher als auch besser in der spanischen Sprache bewandert. Hoffentlich können Sie diese Perspektive mitnehmen, wenn Sie auf Hindernisse und schwierige Aufgaben stoßen.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6" name="Picture 2">
            <a:extLst>
              <a:ext uri="{FF2B5EF4-FFF2-40B4-BE49-F238E27FC236}">
                <a16:creationId xmlns:a16="http://schemas.microsoft.com/office/drawing/2014/main" id="{9F1049DB-665E-4A3C-AEFE-7C93F2DA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92" name="Google Shape;192;p15"/>
          <p:cNvSpPr txBox="1">
            <a:spLocks noGrp="1"/>
          </p:cNvSpPr>
          <p:nvPr>
            <p:ph type="title"/>
          </p:nvPr>
        </p:nvSpPr>
        <p:spPr>
          <a:xfrm>
            <a:off x="3954379" y="704783"/>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Alles zusammenfügen</a:t>
            </a:r>
            <a:endParaRPr dirty="0"/>
          </a:p>
        </p:txBody>
      </p:sp>
      <p:sp>
        <p:nvSpPr>
          <p:cNvPr id="193" name="Google Shape;193;p15"/>
          <p:cNvSpPr txBox="1"/>
          <p:nvPr/>
        </p:nvSpPr>
        <p:spPr>
          <a:xfrm>
            <a:off x="838200" y="1676077"/>
            <a:ext cx="10782670" cy="1200288"/>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Jetzt haben Sie drei Möglichkeiten, sich positiv und sinnvoll zu konzentrieren, wenn Sie schwierige Aufgaben übernehmen und auf Hindernisse stoßen. Um diesen Teil abzuschließen, werden wir versuchen, sie alle zusammen in einem letzten Beispiel anzuwenden.</a:t>
            </a:r>
          </a:p>
          <a:p>
            <a:pPr lvl="0"/>
            <a:endParaRPr lang="de-DE" sz="1800" dirty="0">
              <a:solidFill>
                <a:schemeClr val="dk1"/>
              </a:solidFill>
              <a:latin typeface="Calibri"/>
              <a:ea typeface="Calibri"/>
              <a:cs typeface="Calibri"/>
              <a:sym typeface="Calibri"/>
            </a:endParaRPr>
          </a:p>
        </p:txBody>
      </p:sp>
      <p:sp>
        <p:nvSpPr>
          <p:cNvPr id="194" name="Google Shape;194;p15"/>
          <p:cNvSpPr txBox="1"/>
          <p:nvPr/>
        </p:nvSpPr>
        <p:spPr>
          <a:xfrm>
            <a:off x="838200" y="2572088"/>
            <a:ext cx="10010400" cy="3139281"/>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Stellen Sie sich vor, Sie beginnen im nächsten Semester einen Kurs oder einen Job, der perfekt für Sie ist, aber ein bisschen zu schwierig. Sie haben 3 Monate Zeit, sich zu beweisen, und wenn Sie gut abschneiden, können Sie bleiben. Überlegen Sie zunächst, was für ein Job oder Kurs das sein könnte.</a:t>
            </a:r>
          </a:p>
          <a:p>
            <a:pPr lvl="0"/>
            <a:endParaRPr lang="de-DE" sz="1800" dirty="0">
              <a:solidFill>
                <a:schemeClr val="dk1"/>
              </a:solidFill>
              <a:latin typeface="Calibri"/>
              <a:ea typeface="Calibri"/>
              <a:cs typeface="Calibri"/>
              <a:sym typeface="Calibri"/>
            </a:endParaRPr>
          </a:p>
          <a:p>
            <a:pPr marL="342900" lvl="0" indent="-342900">
              <a:buFont typeface="+mj-lt"/>
              <a:buAutoNum type="arabicPeriod"/>
            </a:pPr>
            <a:r>
              <a:rPr lang="de-DE" sz="1800" dirty="0">
                <a:solidFill>
                  <a:schemeClr val="dk1"/>
                </a:solidFill>
                <a:latin typeface="Calibri"/>
                <a:ea typeface="Calibri"/>
                <a:cs typeface="Calibri"/>
                <a:sym typeface="Calibri"/>
              </a:rPr>
              <a:t>In der ersten Woche haben Sie Angst, sind gestresst und wollen es auf keinen Fall vermasseln. Warum machst du trotzdem weiter? Was ist das Positive daran?</a:t>
            </a:r>
          </a:p>
          <a:p>
            <a:pPr marL="342900" lvl="0" indent="-342900">
              <a:buFont typeface="+mj-lt"/>
              <a:buAutoNum type="arabicPeriod"/>
            </a:pPr>
            <a:r>
              <a:rPr lang="de-DE" sz="1800" dirty="0">
                <a:solidFill>
                  <a:schemeClr val="dk1"/>
                </a:solidFill>
                <a:latin typeface="Calibri"/>
                <a:ea typeface="Calibri"/>
                <a:cs typeface="Calibri"/>
                <a:sym typeface="Calibri"/>
              </a:rPr>
              <a:t>Stellen Sie sich die positiven Folgen vor, wenn Sie erfolgreich sind und nach den drei Monaten bleiben können, stellen Sie sich vor, wie es sich anfühlen würde und was sich dadurch für Sie ändern würde.</a:t>
            </a:r>
          </a:p>
          <a:p>
            <a:pPr marL="342900" lvl="0" indent="-342900">
              <a:buFont typeface="+mj-lt"/>
              <a:buAutoNum type="arabicPeriod"/>
            </a:pPr>
            <a:r>
              <a:rPr lang="de-DE" sz="1800" dirty="0">
                <a:solidFill>
                  <a:schemeClr val="dk1"/>
                </a:solidFill>
                <a:latin typeface="Calibri"/>
                <a:ea typeface="Calibri"/>
                <a:cs typeface="Calibri"/>
                <a:sym typeface="Calibri"/>
              </a:rPr>
              <a:t>Die Angst, der Stress und der Wunsch, es nicht zu vermasseln - was war Ihnen so wichtig, dass es so wichtig war?</a:t>
            </a:r>
          </a:p>
        </p:txBody>
      </p:sp>
      <p:sp>
        <p:nvSpPr>
          <p:cNvPr id="195" name="Google Shape;195;p15"/>
          <p:cNvSpPr txBox="1"/>
          <p:nvPr/>
        </p:nvSpPr>
        <p:spPr>
          <a:xfrm>
            <a:off x="1020932" y="5690586"/>
            <a:ext cx="9738804" cy="1200288"/>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Ich hoffe, dass diese drei Aufgaben Ihnen helfen können, sich mehr auf die positiven und sinnvollen Aspekte der Dinge zu konzentrieren, mit denen Sie konfrontiert sind, und gleichzeitig zu verstehen, warum sie auch Stress und negative Gefühle verursachen können.</a:t>
            </a:r>
          </a:p>
          <a:p>
            <a:pPr lvl="0"/>
            <a:r>
              <a:rPr lang="de-DE" sz="1800" dirty="0">
                <a:solidFill>
                  <a:schemeClr val="accent2">
                    <a:lumMod val="75000"/>
                  </a:schemeClr>
                </a:solidFill>
                <a:latin typeface="Calibri"/>
                <a:ea typeface="Calibri"/>
                <a:cs typeface="Calibri"/>
                <a:sym typeface="Calibri"/>
              </a:rPr>
              <a:t>Offene Frage: </a:t>
            </a:r>
            <a:r>
              <a:rPr lang="de-DE" sz="1800" dirty="0">
                <a:solidFill>
                  <a:schemeClr val="dk1"/>
                </a:solidFill>
                <a:latin typeface="Calibri"/>
                <a:ea typeface="Calibri"/>
                <a:cs typeface="Calibri"/>
                <a:sym typeface="Calibri"/>
              </a:rPr>
              <a:t>Was nehmen Sie aus dieser Übung mit?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C6155172-CA00-4E32-AE36-E891AF7D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0" name="Google Shape;200;p16"/>
          <p:cNvSpPr txBox="1">
            <a:spLocks noGrp="1"/>
          </p:cNvSpPr>
          <p:nvPr>
            <p:ph type="title"/>
          </p:nvPr>
        </p:nvSpPr>
        <p:spPr>
          <a:xfrm>
            <a:off x="838200" y="2515658"/>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Part 2 – </a:t>
            </a:r>
            <a:r>
              <a:rPr lang="de-DE" dirty="0"/>
              <a:t>Nicht überwältigt werden &amp; Probleme lösen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Picture 2">
            <a:extLst>
              <a:ext uri="{FF2B5EF4-FFF2-40B4-BE49-F238E27FC236}">
                <a16:creationId xmlns:a16="http://schemas.microsoft.com/office/drawing/2014/main" id="{F3EF09A5-AA7A-49C9-BDC9-E4C6C0836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05" name="Google Shape;205;p17"/>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Vier Schritte zur Problemlösung</a:t>
            </a:r>
            <a:endParaRPr dirty="0"/>
          </a:p>
        </p:txBody>
      </p:sp>
      <p:sp>
        <p:nvSpPr>
          <p:cNvPr id="206" name="Google Shape;206;p17"/>
          <p:cNvSpPr txBox="1"/>
          <p:nvPr/>
        </p:nvSpPr>
        <p:spPr>
          <a:xfrm>
            <a:off x="838200" y="2892954"/>
            <a:ext cx="10427700" cy="1477500"/>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800"/>
              <a:buFont typeface="Calibri"/>
              <a:buAutoNum type="alphaLcParenR"/>
            </a:pPr>
            <a:r>
              <a:rPr lang="de-DE" sz="1800" dirty="0">
                <a:solidFill>
                  <a:schemeClr val="dk1"/>
                </a:solidFill>
                <a:latin typeface="Calibri"/>
                <a:ea typeface="Calibri"/>
                <a:cs typeface="Calibri"/>
                <a:sym typeface="Calibri"/>
              </a:rPr>
              <a:t>Identifizieren Sie das Problem</a:t>
            </a:r>
          </a:p>
          <a:p>
            <a:pPr marL="342900" lvl="0" indent="-342900">
              <a:buClr>
                <a:schemeClr val="dk1"/>
              </a:buClr>
              <a:buSzPts val="1800"/>
              <a:buFont typeface="Calibri"/>
              <a:buAutoNum type="alphaLcParenR"/>
            </a:pPr>
            <a:r>
              <a:rPr lang="de-DE" sz="1800" dirty="0">
                <a:solidFill>
                  <a:schemeClr val="dk1"/>
                </a:solidFill>
                <a:latin typeface="Calibri"/>
                <a:ea typeface="Calibri"/>
                <a:cs typeface="Calibri"/>
                <a:sym typeface="Calibri"/>
              </a:rPr>
              <a:t>Brainstorming mit möglichst vielen Lösungen</a:t>
            </a:r>
          </a:p>
          <a:p>
            <a:pPr marL="342900" lvl="0" indent="-342900">
              <a:buClr>
                <a:schemeClr val="dk1"/>
              </a:buClr>
              <a:buSzPts val="1800"/>
              <a:buFont typeface="Calibri"/>
              <a:buAutoNum type="alphaLcParenR"/>
            </a:pPr>
            <a:r>
              <a:rPr lang="de-DE" sz="1800" dirty="0">
                <a:solidFill>
                  <a:schemeClr val="dk1"/>
                </a:solidFill>
                <a:latin typeface="Calibri"/>
                <a:ea typeface="Calibri"/>
                <a:cs typeface="Calibri"/>
                <a:sym typeface="Calibri"/>
              </a:rPr>
              <a:t>Pro und Contra abwägen und auswählen</a:t>
            </a:r>
          </a:p>
          <a:p>
            <a:pPr marL="342900" lvl="0" indent="-342900">
              <a:buClr>
                <a:schemeClr val="dk1"/>
              </a:buClr>
              <a:buSzPts val="1800"/>
              <a:buFont typeface="Calibri"/>
              <a:buAutoNum type="alphaLcParenR"/>
            </a:pPr>
            <a:r>
              <a:rPr lang="de-DE" sz="1800" dirty="0">
                <a:solidFill>
                  <a:schemeClr val="dk1"/>
                </a:solidFill>
                <a:latin typeface="Calibri"/>
                <a:ea typeface="Calibri"/>
                <a:cs typeface="Calibri"/>
                <a:sym typeface="Calibri"/>
              </a:rPr>
              <a:t>Tun Sie es! Dann das Ergebnis bewerten</a:t>
            </a:r>
          </a:p>
          <a:p>
            <a:pPr marL="342900" lvl="0" indent="-342900">
              <a:buClr>
                <a:schemeClr val="dk1"/>
              </a:buClr>
              <a:buSzPts val="1800"/>
              <a:buFont typeface="Calibri"/>
              <a:buAutoNum type="alphaLcParenR"/>
            </a:pPr>
            <a:endParaRPr lang="de-DE" sz="1800" dirty="0">
              <a:solidFill>
                <a:schemeClr val="dk1"/>
              </a:solidFill>
              <a:latin typeface="Calibri"/>
              <a:ea typeface="Calibri"/>
              <a:cs typeface="Calibri"/>
              <a:sym typeface="Calibri"/>
            </a:endParaRPr>
          </a:p>
        </p:txBody>
      </p:sp>
      <p:sp>
        <p:nvSpPr>
          <p:cNvPr id="207" name="Google Shape;207;p17"/>
          <p:cNvSpPr txBox="1"/>
          <p:nvPr/>
        </p:nvSpPr>
        <p:spPr>
          <a:xfrm>
            <a:off x="838200" y="4309533"/>
            <a:ext cx="10427563" cy="1200329"/>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In diesem Modul werden wir das Vier-Stufen-Modell der Problemlösung kennenlernen, das aus den vier oben genannten Schritten besteht. Dieses Problemlösungsmodell ist das am besten erforschte Modell, das es gibt. Es wurde von vielen Menschen verwendet, um viele Arten von Problemen zu lösen. Wir werden viel Zeit mit diesem Modell verbringen, um sicherzustellen, dass Sie es richtig verstehen.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4" name="Picture 2">
            <a:extLst>
              <a:ext uri="{FF2B5EF4-FFF2-40B4-BE49-F238E27FC236}">
                <a16:creationId xmlns:a16="http://schemas.microsoft.com/office/drawing/2014/main" id="{757D65A4-293A-4E50-84DC-6FCE02514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2" name="Google Shape;212;p18"/>
          <p:cNvSpPr txBox="1">
            <a:spLocks noGrp="1"/>
          </p:cNvSpPr>
          <p:nvPr>
            <p:ph type="title"/>
          </p:nvPr>
        </p:nvSpPr>
        <p:spPr>
          <a:xfrm>
            <a:off x="838200" y="754590"/>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A) Identifizieren Sie das Problem</a:t>
            </a:r>
            <a:endParaRPr dirty="0"/>
          </a:p>
        </p:txBody>
      </p:sp>
      <p:sp>
        <p:nvSpPr>
          <p:cNvPr id="213" name="Google Shape;213;p18"/>
          <p:cNvSpPr txBox="1"/>
          <p:nvPr/>
        </p:nvSpPr>
        <p:spPr>
          <a:xfrm>
            <a:off x="144379" y="2206939"/>
            <a:ext cx="11903241" cy="4524275"/>
          </a:xfrm>
          <a:prstGeom prst="rect">
            <a:avLst/>
          </a:prstGeom>
          <a:noFill/>
          <a:ln>
            <a:noFill/>
          </a:ln>
        </p:spPr>
        <p:txBody>
          <a:bodyPr spcFirstLastPara="1" wrap="square" lIns="91425" tIns="45700" rIns="91425" bIns="45700" anchor="t" anchorCtr="0">
            <a:spAutoFit/>
          </a:bodyPr>
          <a:lstStyle/>
          <a:p>
            <a:pPr lvl="0"/>
            <a:r>
              <a:rPr lang="de-DE" sz="1600" dirty="0">
                <a:solidFill>
                  <a:schemeClr val="dk1"/>
                </a:solidFill>
                <a:latin typeface="Calibri"/>
                <a:ea typeface="Calibri"/>
                <a:cs typeface="Calibri"/>
                <a:sym typeface="Calibri"/>
              </a:rPr>
              <a:t>Wenn Sie Schwierigkeiten mit etwas haben, ist es wirklich wichtig, dass Sie genau wissen, was das Problem ist. Sonst fühlt man sich schnell überfordert, denkt, man wüsste gar nichts oder sei ineffizient. Oftmals ist das Problem spezifischer, als wir zunächst dachten. Das Problem zu identifizieren bedeutet, dass man sich den Bereich, in dem man Schwierigkeiten hat, genau anschaut und versucht herauszufinden, wo das Problem liegt.</a:t>
            </a:r>
          </a:p>
          <a:p>
            <a:pPr lvl="0"/>
            <a:endParaRPr lang="de-DE" sz="1600" dirty="0">
              <a:solidFill>
                <a:schemeClr val="dk1"/>
              </a:solidFill>
              <a:latin typeface="Calibri"/>
              <a:ea typeface="Calibri"/>
              <a:cs typeface="Calibri"/>
              <a:sym typeface="Calibri"/>
            </a:endParaRPr>
          </a:p>
          <a:p>
            <a:pPr lvl="0"/>
            <a:r>
              <a:rPr lang="de-DE" sz="1600" dirty="0">
                <a:solidFill>
                  <a:schemeClr val="dk1"/>
                </a:solidFill>
                <a:latin typeface="Calibri"/>
                <a:ea typeface="Calibri"/>
                <a:cs typeface="Calibri"/>
                <a:sym typeface="Calibri"/>
              </a:rPr>
              <a:t>Um auf Anna (p2) zurückzukommen: Sie hat ständig Probleme mit der Grammatik. Grammatik ist ein umfangreiches Thema, deshalb wollen wir genau herausfinden, wo das Problem liegt, um das Problem zu lösen. Wenn Anna sich ihre Hausaufgaben in Spanisch ansieht, die ihr Lehrer korrigiert hat, stellt sie fest, dass sie häufig nicht die richtige Form von Verben findet. Ihr Problem liegt also nicht in der Grammatik, sondern in den Verben.</a:t>
            </a:r>
          </a:p>
          <a:p>
            <a:pPr lvl="0"/>
            <a:endParaRPr lang="de-DE" sz="1600" dirty="0">
              <a:solidFill>
                <a:schemeClr val="dk1"/>
              </a:solidFill>
              <a:latin typeface="Calibri"/>
              <a:ea typeface="Calibri"/>
              <a:cs typeface="Calibri"/>
              <a:sym typeface="Calibri"/>
            </a:endParaRPr>
          </a:p>
          <a:p>
            <a:pPr lvl="0"/>
            <a:r>
              <a:rPr lang="de-DE" sz="1600" dirty="0">
                <a:solidFill>
                  <a:schemeClr val="dk1"/>
                </a:solidFill>
                <a:latin typeface="Calibri"/>
                <a:ea typeface="Calibri"/>
                <a:cs typeface="Calibri"/>
                <a:sym typeface="Calibri"/>
              </a:rPr>
              <a:t>Luigi hat Probleme mit Geometrie. Beim Lesen seines Lehrbuchs und beim Ausprobieren der Übungen stellt er fest, dass ihm der Übergang von zwei zu drei Dimensionen wie Kreis-&gt;Kugel und Quadrat-&gt;Würfel schwerfällt. Wenn er sich alte Hausaufgaben ansieht, stellt er außerdem fest, dass er bei Aufgaben, die er eigentlich versteht, kleine Fehler macht, was seine Punktzahl senkt.</a:t>
            </a:r>
          </a:p>
          <a:p>
            <a:pPr lvl="0"/>
            <a:endParaRPr lang="de-DE" sz="1600" dirty="0">
              <a:solidFill>
                <a:schemeClr val="dk1"/>
              </a:solidFill>
              <a:latin typeface="Calibri"/>
              <a:ea typeface="Calibri"/>
              <a:cs typeface="Calibri"/>
              <a:sym typeface="Calibri"/>
            </a:endParaRPr>
          </a:p>
          <a:p>
            <a:pPr lvl="0"/>
            <a:r>
              <a:rPr lang="de-DE" sz="1600" dirty="0">
                <a:solidFill>
                  <a:schemeClr val="dk1"/>
                </a:solidFill>
                <a:latin typeface="Calibri"/>
                <a:ea typeface="Calibri"/>
                <a:cs typeface="Calibri"/>
                <a:sym typeface="Calibri"/>
              </a:rPr>
              <a:t>Anna sagte, sie habe Probleme mit der Grammatik, konnte aber erfolgreich feststellen, dass es sich nur um Verben handelte. Luigi dachte, er hätte Probleme mit Geometrie, aber bei näherer Betrachtung stellte er fest, dass 3D-Objekte und kleine Fehler aufgrund von Unachtsamkeit seine Probleme waren. Wenn man Probleme oder Hindernisse beim Lernen hat, ist es wirklich wichtig, genau zu erkennen, wo das Problem liegt; wenn man LehrerInnen um Feedback bittet oder sich alte Tests ansieht, wird es vielleicht klarer.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6BF094CD-F428-4AC9-9AE3-6A0EE86F5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9" name="Google Shape;89;p1"/>
          <p:cNvSpPr txBox="1">
            <a:spLocks noGrp="1"/>
          </p:cNvSpPr>
          <p:nvPr>
            <p:ph type="title"/>
          </p:nvPr>
        </p:nvSpPr>
        <p:spPr>
          <a:xfrm>
            <a:off x="838200" y="365125"/>
            <a:ext cx="10515600" cy="62222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0"/>
              <a:buFont typeface="Aparajita"/>
              <a:buNone/>
            </a:pPr>
            <a:r>
              <a:rPr lang="sv-SE" sz="20000" dirty="0">
                <a:latin typeface="Calibri" panose="020F0502020204030204" pitchFamily="34" charset="0"/>
                <a:ea typeface="Aparajita"/>
                <a:cs typeface="Calibri" panose="020F0502020204030204" pitchFamily="34" charset="0"/>
                <a:sym typeface="Aparajita"/>
              </a:rPr>
              <a:t>Warum?</a:t>
            </a:r>
            <a:endParaRPr sz="20000" dirty="0">
              <a:latin typeface="Calibri" panose="020F0502020204030204" pitchFamily="34" charset="0"/>
              <a:ea typeface="Aparajita"/>
              <a:cs typeface="Calibri" panose="020F0502020204030204" pitchFamily="34" charset="0"/>
              <a:sym typeface="Aparajit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5" name="Picture 2">
            <a:extLst>
              <a:ext uri="{FF2B5EF4-FFF2-40B4-BE49-F238E27FC236}">
                <a16:creationId xmlns:a16="http://schemas.microsoft.com/office/drawing/2014/main" id="{3A6DBC2E-15A1-43A5-B638-5B53BF84C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8" name="Google Shape;218;p19"/>
          <p:cNvSpPr txBox="1">
            <a:spLocks noGrp="1"/>
          </p:cNvSpPr>
          <p:nvPr>
            <p:ph type="title"/>
          </p:nvPr>
        </p:nvSpPr>
        <p:spPr>
          <a:xfrm>
            <a:off x="838200" y="1008587"/>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B) </a:t>
            </a:r>
            <a:r>
              <a:rPr lang="de-DE" dirty="0"/>
              <a:t>Machen Sie ein Brainstorming zu möglichen Lösungen!</a:t>
            </a:r>
            <a:endParaRPr dirty="0"/>
          </a:p>
        </p:txBody>
      </p:sp>
      <p:sp>
        <p:nvSpPr>
          <p:cNvPr id="219" name="Google Shape;219;p19"/>
          <p:cNvSpPr txBox="1"/>
          <p:nvPr/>
        </p:nvSpPr>
        <p:spPr>
          <a:xfrm>
            <a:off x="1003177" y="1579403"/>
            <a:ext cx="9729926" cy="4580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9"/>
          <p:cNvSpPr txBox="1"/>
          <p:nvPr/>
        </p:nvSpPr>
        <p:spPr>
          <a:xfrm>
            <a:off x="382480" y="2139188"/>
            <a:ext cx="10971320" cy="4247276"/>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In diesem Schritt sollen Sie so viele Lösungen wie möglich vorschlagen, OHNE sie zu bewerten. Hier gibt es keine Bewertung von gut/schlecht! Nur Brainstorming. Fangen wir also mit Anna an. Sie findet es wirklich schwierig, die richtige Form von Verben im Spanischen zu finden: </a:t>
            </a:r>
            <a:r>
              <a:rPr lang="de-DE" sz="1800" dirty="0">
                <a:solidFill>
                  <a:schemeClr val="tx1"/>
                </a:solidFill>
                <a:latin typeface="Calibri"/>
                <a:ea typeface="Calibri"/>
                <a:cs typeface="Calibri"/>
                <a:sym typeface="Calibri"/>
              </a:rPr>
              <a:t>Was könnte sie dagegen tun? </a:t>
            </a:r>
            <a:r>
              <a:rPr lang="de-DE" sz="1800" dirty="0">
                <a:solidFill>
                  <a:schemeClr val="accent2">
                    <a:lumMod val="75000"/>
                  </a:schemeClr>
                </a:solidFill>
                <a:latin typeface="Calibri"/>
                <a:ea typeface="Calibri"/>
                <a:cs typeface="Calibri"/>
                <a:sym typeface="Calibri"/>
              </a:rPr>
              <a:t>Schreiben Sie ihre Vorschläge auf und erinnern Sie sie daran, sie noch nicht zu beurteilen, sondern sie zu bitten, etwas präziser zu sein.</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Nun zu Luigi, erstes Problem: Von zwei zu drei Dimensionen übergehen. </a:t>
            </a:r>
            <a:r>
              <a:rPr lang="de-DE" sz="1800" dirty="0">
                <a:solidFill>
                  <a:schemeClr val="accent2">
                    <a:lumMod val="75000"/>
                  </a:schemeClr>
                </a:solidFill>
                <a:latin typeface="Calibri"/>
                <a:ea typeface="Calibri"/>
                <a:cs typeface="Calibri"/>
                <a:sym typeface="Calibri"/>
              </a:rPr>
              <a:t>Fragen Sie die SchülerInnen</a:t>
            </a:r>
            <a:r>
              <a:rPr lang="de-DE" sz="1800" dirty="0">
                <a:solidFill>
                  <a:schemeClr val="dk1"/>
                </a:solidFill>
                <a:latin typeface="Calibri"/>
                <a:ea typeface="Calibri"/>
                <a:cs typeface="Calibri"/>
                <a:sym typeface="Calibri"/>
              </a:rPr>
              <a:t>: Was könnte eine mögliche Lösung für seine Schwierigkeiten dort sein? </a:t>
            </a:r>
            <a:r>
              <a:rPr lang="de-DE" sz="1800" dirty="0">
                <a:solidFill>
                  <a:schemeClr val="accent2">
                    <a:lumMod val="75000"/>
                  </a:schemeClr>
                </a:solidFill>
                <a:latin typeface="Calibri"/>
                <a:ea typeface="Calibri"/>
                <a:cs typeface="Calibri"/>
                <a:sym typeface="Calibri"/>
              </a:rPr>
              <a:t>Schreiben Sie ihre Vorschläge auf und erinnern Sie sie daran, sie noch nicht zu beurteilen und bitten Sie sie, etwas präziser zu sein.</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Zweites Problem: Seine gelegentlichen kleinen Fehler bei Aufgaben, die er eigentlich versteht.</a:t>
            </a:r>
            <a:r>
              <a:rPr lang="de-DE" sz="1800" dirty="0">
                <a:solidFill>
                  <a:schemeClr val="accent2">
                    <a:lumMod val="75000"/>
                  </a:schemeClr>
                </a:solidFill>
                <a:latin typeface="Calibri"/>
                <a:ea typeface="Calibri"/>
                <a:cs typeface="Calibri"/>
                <a:sym typeface="Calibri"/>
              </a:rPr>
              <a:t> Fragen Sie die SchülerInnen: </a:t>
            </a:r>
            <a:r>
              <a:rPr lang="de-DE" sz="1800" dirty="0">
                <a:solidFill>
                  <a:schemeClr val="dk1"/>
                </a:solidFill>
                <a:latin typeface="Calibri"/>
                <a:ea typeface="Calibri"/>
                <a:cs typeface="Calibri"/>
                <a:sym typeface="Calibri"/>
              </a:rPr>
              <a:t>Was könnte er tun, um das zu überwinden? </a:t>
            </a:r>
            <a:r>
              <a:rPr lang="de-DE" sz="1800" dirty="0">
                <a:solidFill>
                  <a:schemeClr val="accent2">
                    <a:lumMod val="75000"/>
                  </a:schemeClr>
                </a:solidFill>
                <a:latin typeface="Calibri"/>
                <a:ea typeface="Calibri"/>
                <a:cs typeface="Calibri"/>
                <a:sym typeface="Calibri"/>
              </a:rPr>
              <a:t>Schreiben Sie ihre Vorschläge auf und erinnern Sie sie daran, sie noch nicht zu beurteilen, und bitten Sie sie, etwas präziser zu sein.</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Je mehr verschiedene Möglichkeiten Sie finden, desto wahrscheinlicher ist es, dass Sie auf eine wirklich gute Lösung kommen. Wenn Sie die Lösungen in diesem Schritt bewerten, werden Sie daran gehindert, sich neue auszudenken.</a:t>
            </a: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4" name="Picture 2">
            <a:extLst>
              <a:ext uri="{FF2B5EF4-FFF2-40B4-BE49-F238E27FC236}">
                <a16:creationId xmlns:a16="http://schemas.microsoft.com/office/drawing/2014/main" id="{A1D979F9-06D5-49B6-99AE-50CFEFD6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25" name="Google Shape;225;p20"/>
          <p:cNvSpPr txBox="1">
            <a:spLocks noGrp="1"/>
          </p:cNvSpPr>
          <p:nvPr>
            <p:ph type="title"/>
          </p:nvPr>
        </p:nvSpPr>
        <p:spPr>
          <a:xfrm>
            <a:off x="838200" y="1685924"/>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C) </a:t>
            </a:r>
            <a:r>
              <a:rPr lang="de-DE" dirty="0"/>
              <a:t>Bewerten Sie die Vor- und Nachteile</a:t>
            </a:r>
            <a:endParaRPr dirty="0"/>
          </a:p>
        </p:txBody>
      </p:sp>
      <p:sp>
        <p:nvSpPr>
          <p:cNvPr id="226" name="Google Shape;226;p20"/>
          <p:cNvSpPr txBox="1"/>
          <p:nvPr/>
        </p:nvSpPr>
        <p:spPr>
          <a:xfrm>
            <a:off x="652509" y="2879135"/>
            <a:ext cx="10969996" cy="4247276"/>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Dies ist der umfangreichste Schritt und kann einige Zeit in Anspruch nehmen. </a:t>
            </a:r>
            <a:r>
              <a:rPr lang="de-DE" sz="1800" dirty="0">
                <a:solidFill>
                  <a:schemeClr val="accent2">
                    <a:lumMod val="75000"/>
                  </a:schemeClr>
                </a:solidFill>
                <a:latin typeface="Calibri"/>
                <a:ea typeface="Calibri"/>
                <a:cs typeface="Calibri"/>
                <a:sym typeface="Calibri"/>
              </a:rPr>
              <a:t>Sagen Sie es den SchülerInnen: Ihr sollt zunächst alleine alle Vor- und Nachteile aufschreiben, die euch zu mindestens fünf der genannten Lösungen für Annas Problem einfallen, wie z. B. +schnell, -erforderlich </a:t>
            </a:r>
            <a:r>
              <a:rPr lang="de-DE" sz="1800" dirty="0" err="1">
                <a:solidFill>
                  <a:schemeClr val="accent2">
                    <a:lumMod val="75000"/>
                  </a:schemeClr>
                </a:solidFill>
                <a:latin typeface="Calibri"/>
                <a:ea typeface="Calibri"/>
                <a:cs typeface="Calibri"/>
                <a:sym typeface="Calibri"/>
              </a:rPr>
              <a:t>LehrerIn</a:t>
            </a:r>
            <a:r>
              <a:rPr lang="de-DE" sz="1800" dirty="0">
                <a:solidFill>
                  <a:schemeClr val="accent2">
                    <a:lumMod val="75000"/>
                  </a:schemeClr>
                </a:solidFill>
                <a:latin typeface="Calibri"/>
                <a:ea typeface="Calibri"/>
                <a:cs typeface="Calibri"/>
                <a:sym typeface="Calibri"/>
              </a:rPr>
              <a:t> usw. Ihr habt 7 Minuten Zeit. </a:t>
            </a:r>
          </a:p>
          <a:p>
            <a:pPr lvl="0"/>
            <a:endParaRPr lang="de-DE" sz="1800" dirty="0">
              <a:solidFill>
                <a:schemeClr val="accent2">
                  <a:lumMod val="75000"/>
                </a:schemeClr>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*Wenn die SchülerInnen fertig sind, diskutieren Sie, welche Vor- und Nachteile sie für die Lösungen gefunden haben. Versuchen Sie dann zu bewerten, welche Lösung die meisten Vor- und Nachteile hat, und schauen Sie, ob die SchülerInnen zustimmen.</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Im nächsten Schritt bewerten Sie die Vor- und Nachteile von jeweils drei Lösungen für Luigis zwei Probleme. Wieder sieben Minuten.</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*Wenn die SchülerInnen fertig sind, diskutieren Sie, welche Vor- und Nachteile sie für die Lösungen gefunden haben. Versuchen Sie dann zu beurteilen, welche Lösung die meisten Vor- und Nachteile hat, und schauen Sie, ob die SchülerInnen sich einig sind.</a:t>
            </a: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4" name="Picture 2">
            <a:extLst>
              <a:ext uri="{FF2B5EF4-FFF2-40B4-BE49-F238E27FC236}">
                <a16:creationId xmlns:a16="http://schemas.microsoft.com/office/drawing/2014/main" id="{4C29552D-FC35-4493-9856-B9A388A7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1" name="Google Shape;231;p21"/>
          <p:cNvSpPr txBox="1">
            <a:spLocks noGrp="1"/>
          </p:cNvSpPr>
          <p:nvPr>
            <p:ph type="title"/>
          </p:nvPr>
        </p:nvSpPr>
        <p:spPr>
          <a:xfrm>
            <a:off x="838200" y="2210858"/>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D) Tun Sie es! + bewerten</a:t>
            </a:r>
            <a:endParaRPr dirty="0"/>
          </a:p>
        </p:txBody>
      </p:sp>
      <p:sp>
        <p:nvSpPr>
          <p:cNvPr id="232" name="Google Shape;232;p21"/>
          <p:cNvSpPr txBox="1"/>
          <p:nvPr/>
        </p:nvSpPr>
        <p:spPr>
          <a:xfrm>
            <a:off x="838200" y="3627570"/>
            <a:ext cx="10578600" cy="3139281"/>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Der letzte Schritt besteht darin, einfach das zu tun, was man als beste Lösung gewählt hat. Die Aufgabe hier ist es, einen Plan für Anna und Luigi aufzuschreiben, wie sie im Einzelnen mit den Lösungen, die sie als die besten ausgewählt haben, umgehen sollen. Schreiben Sie für jeden von ihnen einen kurzen Plan auf. </a:t>
            </a:r>
            <a:r>
              <a:rPr lang="de-DE" sz="1800" dirty="0">
                <a:solidFill>
                  <a:schemeClr val="accent2">
                    <a:lumMod val="75000"/>
                  </a:schemeClr>
                </a:solidFill>
                <a:latin typeface="Calibri"/>
                <a:ea typeface="Calibri"/>
                <a:cs typeface="Calibri"/>
                <a:sym typeface="Calibri"/>
              </a:rPr>
              <a:t>Geben Sie den SchülerInnen 5 Minuten Zeit und diskutieren Sie dann ihre Pläne</a:t>
            </a:r>
            <a:r>
              <a:rPr lang="de-DE" sz="1800" dirty="0">
                <a:solidFill>
                  <a:schemeClr val="dk1"/>
                </a:solidFill>
                <a:latin typeface="Calibri"/>
                <a:ea typeface="Calibri"/>
                <a:cs typeface="Calibri"/>
                <a:sym typeface="Calibri"/>
              </a:rPr>
              <a:t>.</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Wenn alles wie geplant läuft, ist das Problem in dieser Phase verschwunden oder wesentlich weniger problematisch, wenn es jedoch bestehen bleibt, geht man einfach zurück zu Phase eins und versucht es erneut. Wenn alles erfolgreich war, nehmen Sie sich etwas Zeit, um darüber nachzudenken, warum das so ist, vielleicht haben Sie etwas darüber gelernt, wie man mit schwierigen Situationen im Allgemeinen umgeht.</a:t>
            </a:r>
          </a:p>
          <a:p>
            <a:pPr lvl="0"/>
            <a:endParaRPr lang="de-DE" sz="1800" dirty="0">
              <a:solidFill>
                <a:schemeClr val="dk1"/>
              </a:solidFill>
              <a:latin typeface="Calibri"/>
              <a:ea typeface="Calibri"/>
              <a:cs typeface="Calibri"/>
              <a:sym typeface="Calibri"/>
            </a:endParaRPr>
          </a:p>
          <a:p>
            <a:pPr lvl="0"/>
            <a:endParaRPr lang="de-DE" sz="18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 name="Picture 2">
            <a:extLst>
              <a:ext uri="{FF2B5EF4-FFF2-40B4-BE49-F238E27FC236}">
                <a16:creationId xmlns:a16="http://schemas.microsoft.com/office/drawing/2014/main" id="{B6CCA8FA-3D9C-4705-BBF7-CCFAC51FF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37" name="Google Shape;237;p22"/>
          <p:cNvSpPr txBox="1">
            <a:spLocks noGrp="1"/>
          </p:cNvSpPr>
          <p:nvPr>
            <p:ph type="title"/>
          </p:nvPr>
        </p:nvSpPr>
        <p:spPr>
          <a:xfrm>
            <a:off x="838200" y="1584324"/>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Sie sind dran!</a:t>
            </a:r>
            <a:endParaRPr dirty="0"/>
          </a:p>
        </p:txBody>
      </p:sp>
      <p:sp>
        <p:nvSpPr>
          <p:cNvPr id="238" name="Google Shape;238;p22"/>
          <p:cNvSpPr txBox="1"/>
          <p:nvPr/>
        </p:nvSpPr>
        <p:spPr>
          <a:xfrm>
            <a:off x="838200" y="3011487"/>
            <a:ext cx="10649400" cy="3140100"/>
          </a:xfrm>
          <a:prstGeom prst="rect">
            <a:avLst/>
          </a:prstGeom>
          <a:noFill/>
          <a:ln>
            <a:noFill/>
          </a:ln>
        </p:spPr>
        <p:txBody>
          <a:bodyPr spcFirstLastPara="1" wrap="square" lIns="91425" tIns="45700" rIns="91425" bIns="45700" anchor="t" anchorCtr="0">
            <a:spAutoFit/>
          </a:bodyPr>
          <a:lstStyle/>
          <a:p>
            <a:pPr lvl="0"/>
            <a:r>
              <a:rPr lang="de-DE" sz="1800" dirty="0">
                <a:solidFill>
                  <a:srgbClr val="7030A0"/>
                </a:solidFill>
                <a:latin typeface="Calibri"/>
                <a:ea typeface="Calibri"/>
                <a:cs typeface="Calibri"/>
                <a:sym typeface="Calibri"/>
              </a:rPr>
              <a:t>Erklären Sie den SchülerInnen: Die letzte Aufgabe besteht darin, diese Strategie selbst umzusetzen, zögern Sie nicht, um Hilfe zu bitten. Ihr habt 10 Minuten Zeit für diese Aufgabe.</a:t>
            </a:r>
          </a:p>
          <a:p>
            <a:pPr lvl="0"/>
            <a:endParaRPr lang="de-DE" sz="1800" dirty="0">
              <a:solidFill>
                <a:srgbClr val="7030A0"/>
              </a:solidFill>
              <a:latin typeface="Calibri"/>
              <a:ea typeface="Calibri"/>
              <a:cs typeface="Calibri"/>
              <a:sym typeface="Calibri"/>
            </a:endParaRPr>
          </a:p>
          <a:p>
            <a:pPr lvl="0"/>
            <a:r>
              <a:rPr lang="de-DE" sz="1800" dirty="0">
                <a:solidFill>
                  <a:schemeClr val="tx1"/>
                </a:solidFill>
                <a:latin typeface="Calibri"/>
                <a:ea typeface="Calibri"/>
                <a:cs typeface="Calibri"/>
                <a:sym typeface="Calibri"/>
              </a:rPr>
              <a:t>A) Versuchen Sie, ein Problem zu identifizieren, das Sie beim Lernen oder bei der Arbeit haben, vielleicht etwas, das Sie im letzten Block aufgeschrieben haben. Versuchen Sie, so konkret wie möglich zu sein.</a:t>
            </a:r>
          </a:p>
          <a:p>
            <a:pPr lvl="0"/>
            <a:endParaRPr lang="de-DE" sz="1800" dirty="0">
              <a:solidFill>
                <a:schemeClr val="tx1"/>
              </a:solidFill>
              <a:latin typeface="Calibri"/>
              <a:ea typeface="Calibri"/>
              <a:cs typeface="Calibri"/>
              <a:sym typeface="Calibri"/>
            </a:endParaRPr>
          </a:p>
          <a:p>
            <a:pPr lvl="0"/>
            <a:r>
              <a:rPr lang="de-DE" sz="1800" dirty="0">
                <a:solidFill>
                  <a:schemeClr val="tx1"/>
                </a:solidFill>
                <a:latin typeface="Calibri"/>
                <a:ea typeface="Calibri"/>
                <a:cs typeface="Calibri"/>
                <a:sym typeface="Calibri"/>
              </a:rPr>
              <a:t>B) Brainstorming von Lösungen</a:t>
            </a:r>
          </a:p>
          <a:p>
            <a:pPr lvl="0"/>
            <a:endParaRPr lang="de-DE" sz="1800" dirty="0">
              <a:solidFill>
                <a:schemeClr val="tx1"/>
              </a:solidFill>
              <a:latin typeface="Calibri"/>
              <a:ea typeface="Calibri"/>
              <a:cs typeface="Calibri"/>
              <a:sym typeface="Calibri"/>
            </a:endParaRPr>
          </a:p>
          <a:p>
            <a:pPr lvl="0"/>
            <a:r>
              <a:rPr lang="de-DE" sz="1800" dirty="0">
                <a:solidFill>
                  <a:schemeClr val="tx1"/>
                </a:solidFill>
                <a:latin typeface="Calibri"/>
                <a:ea typeface="Calibri"/>
                <a:cs typeface="Calibri"/>
                <a:sym typeface="Calibri"/>
              </a:rPr>
              <a:t>C) Bewerten Sie das Für und Wider</a:t>
            </a:r>
          </a:p>
          <a:p>
            <a:pPr lvl="0"/>
            <a:endParaRPr lang="de-DE" sz="1800" dirty="0">
              <a:solidFill>
                <a:schemeClr val="tx1"/>
              </a:solidFill>
              <a:latin typeface="Calibri"/>
              <a:ea typeface="Calibri"/>
              <a:cs typeface="Calibri"/>
              <a:sym typeface="Calibri"/>
            </a:endParaRPr>
          </a:p>
          <a:p>
            <a:pPr lvl="0"/>
            <a:r>
              <a:rPr lang="de-DE" sz="1800" dirty="0">
                <a:solidFill>
                  <a:schemeClr val="tx1"/>
                </a:solidFill>
                <a:latin typeface="Calibri"/>
                <a:ea typeface="Calibri"/>
                <a:cs typeface="Calibri"/>
                <a:sym typeface="Calibri"/>
              </a:rPr>
              <a:t>D) Entscheiden Sie sich für eine Lösung und führen Sie sie bei der nächsten Gelegenheit aus</a:t>
            </a:r>
            <a:r>
              <a:rPr lang="de-DE" sz="1800" dirty="0">
                <a:solidFill>
                  <a:srgbClr val="7030A0"/>
                </a:solidFill>
                <a:latin typeface="Calibri"/>
                <a:ea typeface="Calibri"/>
                <a:cs typeface="Calibri"/>
                <a:sym typeface="Calibri"/>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4" name="Picture 2">
            <a:extLst>
              <a:ext uri="{FF2B5EF4-FFF2-40B4-BE49-F238E27FC236}">
                <a16:creationId xmlns:a16="http://schemas.microsoft.com/office/drawing/2014/main" id="{AC571EA1-5647-4771-98C7-1CE5D247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43" name="Google Shape;243;p23"/>
          <p:cNvSpPr txBox="1">
            <a:spLocks noGrp="1"/>
          </p:cNvSpPr>
          <p:nvPr>
            <p:ph type="title"/>
          </p:nvPr>
        </p:nvSpPr>
        <p:spPr>
          <a:xfrm>
            <a:off x="810126" y="915012"/>
            <a:ext cx="11470105" cy="1325563"/>
          </a:xfrm>
          <a:prstGeom prst="rect">
            <a:avLst/>
          </a:prstGeom>
          <a:noFill/>
          <a:ln>
            <a:noFill/>
          </a:ln>
        </p:spPr>
        <p:txBody>
          <a:bodyPr spcFirstLastPara="1" wrap="square" lIns="91425" tIns="45700" rIns="91425" bIns="45700" anchor="ctr" anchorCtr="0">
            <a:normAutofit/>
          </a:bodyPr>
          <a:lstStyle/>
          <a:p>
            <a:pPr lvl="0">
              <a:buSzPts val="4400"/>
            </a:pPr>
            <a:r>
              <a:rPr lang="de-DE" dirty="0"/>
              <a:t>15-Minuten-Regel, das Ende aller Prokrastination</a:t>
            </a:r>
            <a:endParaRPr dirty="0"/>
          </a:p>
        </p:txBody>
      </p:sp>
      <p:sp>
        <p:nvSpPr>
          <p:cNvPr id="244" name="Google Shape;244;p23"/>
          <p:cNvSpPr txBox="1"/>
          <p:nvPr/>
        </p:nvSpPr>
        <p:spPr>
          <a:xfrm>
            <a:off x="176463" y="1892612"/>
            <a:ext cx="11839074" cy="4801274"/>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Die Arbeit mit Themen, die Ihnen sehr schwer fallen, kann sich überwältigend und endlos anfühlen. Deshalb geben wir Ihnen einen kurzen Leitfaden, wie Sie sie leichter bewältigen können: die 15-Minuten-Regel. Sie ist wirklich einfach.</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Wenn du eine Aufgabe hast, auf die Sie sich nicht wirklich freuen oder die sich überwältigend anfühlt: Legen Sie einen Zeitpunkt fest, an dem Sie sich versprechen, genau 15 Minuten für die Aufgabe zu verwenden, und sagen Sie genau, was Sie in diesen 15 Minuten tun werden. Wenn Sie beginnen, stellen Sie einen Wecker. Nach Ablauf der 15 Minuten entscheiden Sie, ob Sie weitere 15 Minuten schaffen, wahrscheinlich schaffen Sie es, nach weiteren 15 Minuten wiederholen Sie das Ganze, wiederholen Sie es usw. Wenn Sie beschließen, aufzuhören, ist es sehr wichtig, dass Sie genau festlegen, wann Sie die nächsten 15 Minuten mit der Aufgabe verbringen werden. Auf diese Weise ist die nächste Sitzung immer gebucht!</a:t>
            </a:r>
          </a:p>
          <a:p>
            <a:pPr lvl="0"/>
            <a:r>
              <a:rPr lang="de-DE" sz="1800" dirty="0">
                <a:solidFill>
                  <a:schemeClr val="dk1"/>
                </a:solidFill>
                <a:latin typeface="Calibri"/>
                <a:ea typeface="Calibri"/>
                <a:cs typeface="Calibri"/>
                <a:sym typeface="Calibri"/>
              </a:rPr>
              <a:t>Anna musste an ihren spanischen Verben arbeiten, also beschloss sie, direkt nach der Arbeit 15 Minuten damit zu verbringen, sich die Verben anzusehen, die sie in der letzten Prüfung nicht geschafft hat. Luigi, der nach der Schule sehr müde ist, beschloss, sich nach dem Abendessen 15 Minuten lang auf </a:t>
            </a:r>
            <a:r>
              <a:rPr lang="de-DE" sz="1800" dirty="0" err="1">
                <a:solidFill>
                  <a:schemeClr val="dk1"/>
                </a:solidFill>
                <a:latin typeface="Calibri"/>
                <a:ea typeface="Calibri"/>
                <a:cs typeface="Calibri"/>
                <a:sym typeface="Calibri"/>
              </a:rPr>
              <a:t>Youtube</a:t>
            </a:r>
            <a:r>
              <a:rPr lang="de-DE" sz="1800" dirty="0">
                <a:solidFill>
                  <a:schemeClr val="dk1"/>
                </a:solidFill>
                <a:latin typeface="Calibri"/>
                <a:ea typeface="Calibri"/>
                <a:cs typeface="Calibri"/>
                <a:sym typeface="Calibri"/>
              </a:rPr>
              <a:t> Anleitungen anzusehen, wie man in der Geometrie von zwei auf drei Dimensionen kommt.</a:t>
            </a:r>
          </a:p>
          <a:p>
            <a:pPr lvl="0"/>
            <a:r>
              <a:rPr lang="de-DE" sz="1800" dirty="0">
                <a:solidFill>
                  <a:schemeClr val="dk1"/>
                </a:solidFill>
                <a:latin typeface="Calibri"/>
                <a:ea typeface="Calibri"/>
                <a:cs typeface="Calibri"/>
                <a:sym typeface="Calibri"/>
              </a:rPr>
              <a:t>Die 15-Minuten-Regel ist oft sehr nützlich, um sich selbst auszutricksen und die Prokrastination zu überwinden. Erinnern Sie sich daran, dass man sich nie mehr als 15 Minuten vornimmt, aber man nimmt sich immer die nächsten 15 Minuten vor! Bevor ich also diesen Workshop zusammenfasse, möchte ich, dass Sie sich entscheiden, wann Sie die nächsten 15 Minuten verbringen werden.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Picture 2">
            <a:extLst>
              <a:ext uri="{FF2B5EF4-FFF2-40B4-BE49-F238E27FC236}">
                <a16:creationId xmlns:a16="http://schemas.microsoft.com/office/drawing/2014/main" id="{A9515E41-FF33-48B5-8B9D-99F74276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50" name="Google Shape;250;gce26b615b0_0_0"/>
          <p:cNvSpPr txBox="1">
            <a:spLocks noGrp="1"/>
          </p:cNvSpPr>
          <p:nvPr>
            <p:ph type="title"/>
          </p:nvPr>
        </p:nvSpPr>
        <p:spPr>
          <a:xfrm>
            <a:off x="838200" y="1347258"/>
            <a:ext cx="10515600" cy="1325700"/>
          </a:xfrm>
          <a:prstGeom prst="rect">
            <a:avLst/>
          </a:prstGeom>
        </p:spPr>
        <p:txBody>
          <a:bodyPr spcFirstLastPara="1" wrap="square" lIns="91425" tIns="45700" rIns="91425" bIns="45700" anchor="ctr" anchorCtr="0">
            <a:normAutofit/>
          </a:bodyPr>
          <a:lstStyle/>
          <a:p>
            <a:pPr lvl="0"/>
            <a:r>
              <a:rPr lang="sv-SE" dirty="0"/>
              <a:t>Zusammenfassung</a:t>
            </a:r>
            <a:endParaRPr dirty="0"/>
          </a:p>
        </p:txBody>
      </p:sp>
      <p:sp>
        <p:nvSpPr>
          <p:cNvPr id="251" name="Google Shape;251;gce26b615b0_0_0"/>
          <p:cNvSpPr txBox="1"/>
          <p:nvPr/>
        </p:nvSpPr>
        <p:spPr>
          <a:xfrm>
            <a:off x="720325" y="2466307"/>
            <a:ext cx="10449900" cy="3877954"/>
          </a:xfrm>
          <a:prstGeom prst="rect">
            <a:avLst/>
          </a:prstGeom>
          <a:noFill/>
          <a:ln>
            <a:noFill/>
          </a:ln>
        </p:spPr>
        <p:txBody>
          <a:bodyPr spcFirstLastPara="1" wrap="square" lIns="91425" tIns="91425" rIns="91425" bIns="91425" anchor="t" anchorCtr="0">
            <a:spAutoFit/>
          </a:bodyPr>
          <a:lstStyle/>
          <a:p>
            <a:pPr lvl="0"/>
            <a:r>
              <a:rPr lang="de-DE" sz="2400" dirty="0">
                <a:latin typeface="Calibri"/>
                <a:ea typeface="Calibri"/>
                <a:cs typeface="Calibri"/>
                <a:sym typeface="Calibri"/>
              </a:rPr>
              <a:t>Heute haben wir anhand der Fälle von Anna und Luigi eine Reihe von Möglichkeiten durchgespielt, wie man Barrieren überwinden kann: Warum fragen, sich den Erfolg vorstellen, Ängste abbauen, Probleme lösen und die 15-Minuten-Regel. Wir hoffen, dass diese Übungen Ihnen in Ihrem zukünftigen Studium und im Leben von Nutzen sein werden. Diese Fähigkeiten werden nicht alle Schwierigkeiten in deinem Leben und Studium beseitigen, aber sie machen es dir leichter, sie zu überwinden. Die letzte Übung besteht darin, dass ihr aufschreibt, wann ihr denkt, dass ihr diese verschiedenen Fähigkeiten gebrauchen könntet und ob ihr sie in naher Zukunft gebrauchen werdet. </a:t>
            </a:r>
            <a:r>
              <a:rPr lang="de-DE" sz="2400" dirty="0">
                <a:solidFill>
                  <a:schemeClr val="accent2">
                    <a:lumMod val="75000"/>
                  </a:schemeClr>
                </a:solidFill>
                <a:latin typeface="Calibri"/>
                <a:ea typeface="Calibri"/>
                <a:cs typeface="Calibri"/>
                <a:sym typeface="Calibri"/>
              </a:rPr>
              <a:t>Bitten Sie die SchülerInnen um Beispiele und beenden Sie dann den Workshop.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5" name="Picture 2">
            <a:extLst>
              <a:ext uri="{FF2B5EF4-FFF2-40B4-BE49-F238E27FC236}">
                <a16:creationId xmlns:a16="http://schemas.microsoft.com/office/drawing/2014/main" id="{6DD7BC5B-8253-4C0B-A075-10AC27FCF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5" name="Google Shape;95;p2"/>
          <p:cNvSpPr/>
          <p:nvPr/>
        </p:nvSpPr>
        <p:spPr>
          <a:xfrm>
            <a:off x="186432" y="1393794"/>
            <a:ext cx="4433694" cy="2610035"/>
          </a:xfrm>
          <a:prstGeom prst="cloudCallout">
            <a:avLst>
              <a:gd name="adj1" fmla="val 48196"/>
              <a:gd name="adj2" fmla="val 59813"/>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dirty="0">
                <a:solidFill>
                  <a:schemeClr val="dk1"/>
                </a:solidFill>
                <a:latin typeface="Calibri"/>
                <a:ea typeface="Calibri"/>
                <a:cs typeface="Calibri"/>
                <a:sym typeface="Calibri"/>
              </a:rPr>
              <a:t>Grammatik ist schrecklich</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de-AT" sz="1800" b="0" i="0" u="none" strike="noStrike" cap="none" dirty="0">
                <a:solidFill>
                  <a:schemeClr val="dk1"/>
                </a:solidFill>
                <a:latin typeface="Calibri"/>
                <a:ea typeface="Calibri"/>
                <a:cs typeface="Calibri"/>
                <a:sym typeface="Calibri"/>
              </a:rPr>
              <a:t>Aussprache ist hoffnungslos</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de-AT" sz="1800" dirty="0">
                <a:solidFill>
                  <a:schemeClr val="dk1"/>
                </a:solidFill>
                <a:latin typeface="Calibri"/>
                <a:sym typeface="Calibri"/>
              </a:rPr>
              <a:t>Es klingt blöd</a:t>
            </a:r>
            <a:endParaRPr dirty="0"/>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de-AT" sz="1800" b="0" i="0" u="none" strike="noStrike" cap="none" dirty="0">
                <a:solidFill>
                  <a:schemeClr val="dk1"/>
                </a:solidFill>
                <a:latin typeface="Calibri"/>
                <a:ea typeface="Calibri"/>
                <a:cs typeface="Calibri"/>
                <a:sym typeface="Calibri"/>
              </a:rPr>
              <a:t>Ich mache blöde Fehler</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a:spLocks noGrp="1"/>
          </p:cNvSpPr>
          <p:nvPr>
            <p:ph type="title"/>
          </p:nvPr>
        </p:nvSpPr>
        <p:spPr>
          <a:xfrm>
            <a:off x="2593020" y="111019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55A11"/>
              </a:buClr>
              <a:buSzPts val="4400"/>
              <a:buFont typeface="Calibri"/>
              <a:buNone/>
            </a:pPr>
            <a:r>
              <a:rPr lang="sv-SE" dirty="0">
                <a:solidFill>
                  <a:srgbClr val="C55A11"/>
                </a:solidFill>
              </a:rPr>
              <a:t>Warum lernt Anna Spanisch?</a:t>
            </a:r>
            <a:endParaRPr dirty="0">
              <a:solidFill>
                <a:srgbClr val="C55A11"/>
              </a:solidFill>
            </a:endParaRPr>
          </a:p>
        </p:txBody>
      </p:sp>
      <p:pic>
        <p:nvPicPr>
          <p:cNvPr id="97" name="Google Shape;97;p2" descr="Pix For  Grumpy Face Emoticon"/>
          <p:cNvPicPr preferRelativeResize="0"/>
          <p:nvPr/>
        </p:nvPicPr>
        <p:blipFill rotWithShape="1">
          <a:blip r:embed="rId4">
            <a:alphaModFix/>
          </a:blip>
          <a:srcRect/>
          <a:stretch/>
        </p:blipFill>
        <p:spPr>
          <a:xfrm>
            <a:off x="4437843" y="3287137"/>
            <a:ext cx="3316313" cy="34717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0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2">
            <a:extLst>
              <a:ext uri="{FF2B5EF4-FFF2-40B4-BE49-F238E27FC236}">
                <a16:creationId xmlns:a16="http://schemas.microsoft.com/office/drawing/2014/main" id="{D2F60D5A-7644-4A9A-8A1E-92CC63E5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04" name="Google Shape;104;p3" descr="Free A Person Thinking, Download Free Clip Art, Free Clip Art on ..."/>
          <p:cNvPicPr preferRelativeResize="0"/>
          <p:nvPr/>
        </p:nvPicPr>
        <p:blipFill rotWithShape="1">
          <a:blip r:embed="rId4">
            <a:clrChange>
              <a:clrFrom>
                <a:srgbClr val="FFFFFF"/>
              </a:clrFrom>
              <a:clrTo>
                <a:srgbClr val="FFFFFF">
                  <a:alpha val="0"/>
                </a:srgbClr>
              </a:clrTo>
            </a:clrChange>
            <a:alphaModFix/>
          </a:blip>
          <a:srcRect/>
          <a:stretch/>
        </p:blipFill>
        <p:spPr>
          <a:xfrm>
            <a:off x="2424709" y="2218010"/>
            <a:ext cx="4270907" cy="4274865"/>
          </a:xfrm>
          <a:prstGeom prst="rect">
            <a:avLst/>
          </a:prstGeom>
          <a:noFill/>
          <a:ln>
            <a:noFill/>
          </a:ln>
        </p:spPr>
      </p:pic>
      <p:sp>
        <p:nvSpPr>
          <p:cNvPr id="105" name="Google Shape;105;p3"/>
          <p:cNvSpPr/>
          <p:nvPr/>
        </p:nvSpPr>
        <p:spPr>
          <a:xfrm>
            <a:off x="7388290" y="717007"/>
            <a:ext cx="3965510" cy="2808514"/>
          </a:xfrm>
          <a:prstGeom prst="cloudCallout">
            <a:avLst>
              <a:gd name="adj1" fmla="val -60234"/>
              <a:gd name="adj2" fmla="val 59971"/>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dirty="0">
                <a:solidFill>
                  <a:schemeClr val="dk1"/>
                </a:solidFill>
                <a:latin typeface="Calibri"/>
                <a:ea typeface="Calibri"/>
                <a:cs typeface="Calibri"/>
                <a:sym typeface="Calibri"/>
              </a:rPr>
              <a:t>Warum lerne ich eigentlich Spanisch?</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2">
            <a:extLst>
              <a:ext uri="{FF2B5EF4-FFF2-40B4-BE49-F238E27FC236}">
                <a16:creationId xmlns:a16="http://schemas.microsoft.com/office/drawing/2014/main" id="{DBA97205-62F7-4893-8FFB-B54C8156C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12" name="Google Shape;112;p4"/>
          <p:cNvSpPr/>
          <p:nvPr/>
        </p:nvSpPr>
        <p:spPr>
          <a:xfrm>
            <a:off x="7176896" y="995659"/>
            <a:ext cx="4903557" cy="4624577"/>
          </a:xfrm>
          <a:prstGeom prst="cloudCallout">
            <a:avLst>
              <a:gd name="adj1" fmla="val -61026"/>
              <a:gd name="adj2" fmla="val 52724"/>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800" dirty="0">
                <a:solidFill>
                  <a:schemeClr val="dk1"/>
                </a:solidFill>
                <a:latin typeface="Calibri"/>
                <a:ea typeface="Calibri"/>
                <a:cs typeface="Calibri"/>
                <a:sym typeface="Calibri"/>
              </a:rPr>
              <a:t>Ich möchte das Gefühl haben, dass ich etwas Schwieriges gemeistert habe</a:t>
            </a:r>
          </a:p>
          <a:p>
            <a:pPr lvl="0" algn="ctr"/>
            <a:endParaRPr lang="de-DE" sz="1800" dirty="0">
              <a:solidFill>
                <a:schemeClr val="dk1"/>
              </a:solidFill>
              <a:latin typeface="Calibri"/>
              <a:ea typeface="Calibri"/>
              <a:cs typeface="Calibri"/>
              <a:sym typeface="Calibri"/>
            </a:endParaRPr>
          </a:p>
          <a:p>
            <a:pPr lvl="0" algn="ctr"/>
            <a:r>
              <a:rPr lang="de-DE" sz="1800" dirty="0">
                <a:solidFill>
                  <a:schemeClr val="dk1"/>
                </a:solidFill>
                <a:latin typeface="Calibri"/>
                <a:ea typeface="Calibri"/>
                <a:cs typeface="Calibri"/>
                <a:sym typeface="Calibri"/>
              </a:rPr>
              <a:t>Ich möchte spanisches Essen bestellen können</a:t>
            </a:r>
          </a:p>
          <a:p>
            <a:pPr lvl="0" algn="ctr"/>
            <a:endParaRPr lang="de-DE" sz="1800" dirty="0">
              <a:solidFill>
                <a:schemeClr val="dk1"/>
              </a:solidFill>
              <a:latin typeface="Calibri"/>
              <a:ea typeface="Calibri"/>
              <a:cs typeface="Calibri"/>
              <a:sym typeface="Calibri"/>
            </a:endParaRPr>
          </a:p>
          <a:p>
            <a:pPr lvl="0" algn="ctr"/>
            <a:r>
              <a:rPr lang="de-DE" sz="1800" dirty="0">
                <a:solidFill>
                  <a:schemeClr val="dk1"/>
                </a:solidFill>
                <a:latin typeface="Calibri"/>
                <a:ea typeface="Calibri"/>
                <a:cs typeface="Calibri"/>
                <a:sym typeface="Calibri"/>
              </a:rPr>
              <a:t>Ich möchte in Spanien arbeiten können</a:t>
            </a:r>
          </a:p>
          <a:p>
            <a:pPr lvl="0" algn="ctr"/>
            <a:endParaRPr lang="de-DE" sz="1800" dirty="0">
              <a:solidFill>
                <a:schemeClr val="dk1"/>
              </a:solidFill>
              <a:latin typeface="Calibri"/>
              <a:ea typeface="Calibri"/>
              <a:cs typeface="Calibri"/>
              <a:sym typeface="Calibri"/>
            </a:endParaRPr>
          </a:p>
          <a:p>
            <a:pPr lvl="0" algn="ctr"/>
            <a:r>
              <a:rPr lang="de-DE" sz="1800" dirty="0">
                <a:solidFill>
                  <a:schemeClr val="dk1"/>
                </a:solidFill>
                <a:latin typeface="Calibri"/>
                <a:ea typeface="Calibri"/>
                <a:cs typeface="Calibri"/>
                <a:sym typeface="Calibri"/>
              </a:rPr>
              <a:t>Ich möchte spanische Freunde finden</a:t>
            </a:r>
          </a:p>
          <a:p>
            <a:pPr lvl="0" algn="ctr"/>
            <a:endParaRPr lang="de-DE" sz="1800" dirty="0">
              <a:solidFill>
                <a:schemeClr val="dk1"/>
              </a:solidFill>
              <a:latin typeface="Calibri"/>
              <a:ea typeface="Calibri"/>
              <a:cs typeface="Calibri"/>
              <a:sym typeface="Calibri"/>
            </a:endParaRPr>
          </a:p>
          <a:p>
            <a:pPr lvl="0" algn="ctr"/>
            <a:r>
              <a:rPr lang="de-DE" sz="1800" dirty="0">
                <a:solidFill>
                  <a:schemeClr val="dk1"/>
                </a:solidFill>
                <a:latin typeface="Calibri"/>
                <a:ea typeface="Calibri"/>
                <a:cs typeface="Calibri"/>
                <a:sym typeface="Calibri"/>
              </a:rPr>
              <a:t>Ich möchte keine Person sein, die aufgibt</a:t>
            </a:r>
          </a:p>
        </p:txBody>
      </p:sp>
      <p:sp>
        <p:nvSpPr>
          <p:cNvPr id="113" name="Google Shape;113;p4"/>
          <p:cNvSpPr/>
          <p:nvPr/>
        </p:nvSpPr>
        <p:spPr>
          <a:xfrm>
            <a:off x="4563122" y="1546354"/>
            <a:ext cx="2146547" cy="1882646"/>
          </a:xfrm>
          <a:prstGeom prst="wedgeEllipseCallout">
            <a:avLst>
              <a:gd name="adj1" fmla="val -20833"/>
              <a:gd name="adj2" fmla="val 625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0" i="0" u="none" strike="noStrike" cap="none" dirty="0">
                <a:solidFill>
                  <a:schemeClr val="dk1"/>
                </a:solidFill>
                <a:latin typeface="Calibri"/>
                <a:ea typeface="Calibri"/>
                <a:cs typeface="Calibri"/>
                <a:sym typeface="Calibri"/>
              </a:rPr>
              <a:t>Es ist es mir wert!</a:t>
            </a:r>
            <a:endParaRPr sz="1800" b="0" i="0" u="none" strike="noStrike" cap="none" dirty="0">
              <a:solidFill>
                <a:schemeClr val="dk1"/>
              </a:solidFill>
              <a:latin typeface="Calibri"/>
              <a:ea typeface="Calibri"/>
              <a:cs typeface="Calibri"/>
              <a:sym typeface="Calibri"/>
            </a:endParaRPr>
          </a:p>
        </p:txBody>
      </p:sp>
      <p:pic>
        <p:nvPicPr>
          <p:cNvPr id="114" name="Google Shape;114;p4" descr="animated happy face emoji - Clip Art Library"/>
          <p:cNvPicPr preferRelativeResize="0"/>
          <p:nvPr/>
        </p:nvPicPr>
        <p:blipFill rotWithShape="1">
          <a:blip r:embed="rId4">
            <a:alphaModFix/>
          </a:blip>
          <a:srcRect/>
          <a:stretch/>
        </p:blipFill>
        <p:spPr>
          <a:xfrm>
            <a:off x="2325977" y="2903052"/>
            <a:ext cx="4166530" cy="3954948"/>
          </a:xfrm>
          <a:prstGeom prst="rect">
            <a:avLst/>
          </a:prstGeom>
          <a:noFill/>
          <a:ln>
            <a:noFill/>
          </a:ln>
        </p:spPr>
      </p:pic>
      <p:sp>
        <p:nvSpPr>
          <p:cNvPr id="8" name="Google Shape;95;p2">
            <a:extLst>
              <a:ext uri="{FF2B5EF4-FFF2-40B4-BE49-F238E27FC236}">
                <a16:creationId xmlns:a16="http://schemas.microsoft.com/office/drawing/2014/main" id="{7DF35ACB-2A30-4147-B5E4-8764E832C44E}"/>
              </a:ext>
            </a:extLst>
          </p:cNvPr>
          <p:cNvSpPr/>
          <p:nvPr/>
        </p:nvSpPr>
        <p:spPr>
          <a:xfrm>
            <a:off x="0" y="1182659"/>
            <a:ext cx="4433694" cy="2610035"/>
          </a:xfrm>
          <a:prstGeom prst="cloudCallout">
            <a:avLst>
              <a:gd name="adj1" fmla="val 48196"/>
              <a:gd name="adj2" fmla="val 59813"/>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dirty="0">
                <a:solidFill>
                  <a:schemeClr val="dk1"/>
                </a:solidFill>
                <a:latin typeface="Calibri"/>
                <a:ea typeface="Calibri"/>
                <a:cs typeface="Calibri"/>
                <a:sym typeface="Calibri"/>
              </a:rPr>
              <a:t>Grammatik ist schrecklich</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de-AT" sz="1800" b="0" i="0" u="none" strike="noStrike" cap="none" dirty="0">
                <a:solidFill>
                  <a:schemeClr val="dk1"/>
                </a:solidFill>
                <a:latin typeface="Calibri"/>
                <a:ea typeface="Calibri"/>
                <a:cs typeface="Calibri"/>
                <a:sym typeface="Calibri"/>
              </a:rPr>
              <a:t>Aussprache ist hoffnungslos</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de-AT" sz="1800" dirty="0">
                <a:solidFill>
                  <a:schemeClr val="dk1"/>
                </a:solidFill>
                <a:latin typeface="Calibri"/>
                <a:sym typeface="Calibri"/>
              </a:rPr>
              <a:t>Es klingt blöd</a:t>
            </a:r>
            <a:endParaRPr dirty="0"/>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de-AT" sz="1800" b="0" i="0" u="none" strike="noStrike" cap="none" dirty="0">
                <a:solidFill>
                  <a:schemeClr val="dk1"/>
                </a:solidFill>
                <a:latin typeface="Calibri"/>
                <a:ea typeface="Calibri"/>
                <a:cs typeface="Calibri"/>
                <a:sym typeface="Calibri"/>
              </a:rPr>
              <a:t>Ich mache blöde Fehler</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6" name="Picture 2">
            <a:extLst>
              <a:ext uri="{FF2B5EF4-FFF2-40B4-BE49-F238E27FC236}">
                <a16:creationId xmlns:a16="http://schemas.microsoft.com/office/drawing/2014/main" id="{45EF1E20-5DC9-4CBC-8F64-39C756E95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21" name="Google Shape;121;p5"/>
          <p:cNvSpPr txBox="1">
            <a:spLocks noGrp="1"/>
          </p:cNvSpPr>
          <p:nvPr>
            <p:ph type="title"/>
          </p:nvPr>
        </p:nvSpPr>
        <p:spPr>
          <a:xfrm>
            <a:off x="1676400" y="982657"/>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de-DE" dirty="0"/>
              <a:t>Warum versucht Luigi, Geometrie zu lernen?</a:t>
            </a:r>
            <a:endParaRPr dirty="0"/>
          </a:p>
        </p:txBody>
      </p:sp>
      <p:sp>
        <p:nvSpPr>
          <p:cNvPr id="122" name="Google Shape;122;p5"/>
          <p:cNvSpPr txBox="1"/>
          <p:nvPr/>
        </p:nvSpPr>
        <p:spPr>
          <a:xfrm>
            <a:off x="905522" y="1946042"/>
            <a:ext cx="3915053"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dirty="0">
                <a:solidFill>
                  <a:schemeClr val="dk1"/>
                </a:solidFill>
                <a:latin typeface="Calibri"/>
                <a:ea typeface="Calibri"/>
                <a:cs typeface="Calibri"/>
                <a:sym typeface="Calibri"/>
              </a:rPr>
              <a:t>Contra: </a:t>
            </a:r>
            <a:endParaRPr dirty="0"/>
          </a:p>
          <a:p>
            <a:pPr marL="285750" lvl="0" indent="-285750">
              <a:buClr>
                <a:schemeClr val="dk1"/>
              </a:buClr>
              <a:buSzPts val="1800"/>
              <a:buFont typeface="Arial"/>
              <a:buChar char="•"/>
            </a:pPr>
            <a:r>
              <a:rPr lang="de-DE" sz="1800" dirty="0">
                <a:solidFill>
                  <a:schemeClr val="dk1"/>
                </a:solidFill>
                <a:latin typeface="Calibri"/>
                <a:ea typeface="Calibri"/>
                <a:cs typeface="Calibri"/>
                <a:sym typeface="Calibri"/>
              </a:rPr>
              <a:t>Sehr schwierig, </a:t>
            </a:r>
          </a:p>
          <a:p>
            <a:pPr marL="285750" lvl="0" indent="-285750">
              <a:buClr>
                <a:schemeClr val="dk1"/>
              </a:buClr>
              <a:buSzPts val="1800"/>
              <a:buFont typeface="Arial"/>
              <a:buChar char="•"/>
            </a:pPr>
            <a:r>
              <a:rPr lang="de-DE" sz="1800" dirty="0">
                <a:solidFill>
                  <a:schemeClr val="dk1"/>
                </a:solidFill>
                <a:latin typeface="Calibri"/>
                <a:ea typeface="Calibri"/>
                <a:cs typeface="Calibri"/>
                <a:sym typeface="Calibri"/>
              </a:rPr>
              <a:t>braucht viel Zeit</a:t>
            </a:r>
          </a:p>
          <a:p>
            <a:pPr marL="285750" lvl="0" indent="-285750">
              <a:buClr>
                <a:schemeClr val="dk1"/>
              </a:buClr>
              <a:buSzPts val="1800"/>
              <a:buFont typeface="Arial"/>
              <a:buChar char="•"/>
            </a:pPr>
            <a:r>
              <a:rPr lang="de-DE" sz="1800" dirty="0">
                <a:solidFill>
                  <a:schemeClr val="dk1"/>
                </a:solidFill>
                <a:latin typeface="Calibri"/>
                <a:ea typeface="Calibri"/>
                <a:cs typeface="Calibri"/>
                <a:sym typeface="Calibri"/>
              </a:rPr>
              <a:t>ist verwirrend </a:t>
            </a:r>
          </a:p>
          <a:p>
            <a:pPr marL="285750" lvl="0" indent="-285750">
              <a:buClr>
                <a:schemeClr val="dk1"/>
              </a:buClr>
              <a:buSzPts val="1800"/>
              <a:buFont typeface="Arial"/>
              <a:buChar char="•"/>
            </a:pPr>
            <a:r>
              <a:rPr lang="de-DE" sz="1800" dirty="0">
                <a:solidFill>
                  <a:schemeClr val="dk1"/>
                </a:solidFill>
                <a:latin typeface="Calibri"/>
                <a:ea typeface="Calibri"/>
                <a:cs typeface="Calibri"/>
                <a:sym typeface="Calibri"/>
              </a:rPr>
              <a:t>Es gibt immer neue Probleme.</a:t>
            </a:r>
          </a:p>
          <a:p>
            <a:pPr marL="285750" lvl="0" indent="-285750">
              <a:buClr>
                <a:schemeClr val="dk1"/>
              </a:buClr>
              <a:buSzPts val="1800"/>
              <a:buFont typeface="Arial"/>
              <a:buChar char="•"/>
            </a:pPr>
            <a:r>
              <a:rPr lang="de-DE" sz="1800" dirty="0">
                <a:solidFill>
                  <a:schemeClr val="dk1"/>
                </a:solidFill>
                <a:latin typeface="Calibri"/>
                <a:ea typeface="Calibri"/>
                <a:cs typeface="Calibri"/>
                <a:sym typeface="Calibri"/>
              </a:rPr>
              <a:t>Ich habe nie das Gefühl, dass ich gut genug bin</a:t>
            </a:r>
            <a:endParaRPr sz="1800" dirty="0">
              <a:solidFill>
                <a:schemeClr val="dk1"/>
              </a:solidFill>
              <a:latin typeface="Calibri"/>
              <a:ea typeface="Calibri"/>
              <a:cs typeface="Calibri"/>
              <a:sym typeface="Calibri"/>
            </a:endParaRPr>
          </a:p>
        </p:txBody>
      </p:sp>
      <p:sp>
        <p:nvSpPr>
          <p:cNvPr id="123" name="Google Shape;123;p5"/>
          <p:cNvSpPr txBox="1"/>
          <p:nvPr/>
        </p:nvSpPr>
        <p:spPr>
          <a:xfrm>
            <a:off x="6496975" y="1946042"/>
            <a:ext cx="304504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Pro: </a:t>
            </a:r>
            <a:endParaRPr dirty="0"/>
          </a:p>
          <a:p>
            <a:pPr marL="285750" lvl="0" indent="-285750">
              <a:buClr>
                <a:schemeClr val="dk1"/>
              </a:buClr>
              <a:buSzPts val="1800"/>
              <a:buFont typeface="Arial"/>
              <a:buChar char="•"/>
            </a:pPr>
            <a:r>
              <a:rPr lang="sv-SE" sz="1800" dirty="0">
                <a:solidFill>
                  <a:schemeClr val="dk1"/>
                </a:solidFill>
                <a:latin typeface="Calibri"/>
                <a:ea typeface="Calibri"/>
                <a:cs typeface="Calibri"/>
                <a:sym typeface="Calibri"/>
              </a:rPr>
              <a:t>will Tischler werden.</a:t>
            </a:r>
          </a:p>
        </p:txBody>
      </p:sp>
      <p:sp>
        <p:nvSpPr>
          <p:cNvPr id="124" name="Google Shape;124;p5"/>
          <p:cNvSpPr txBox="1"/>
          <p:nvPr/>
        </p:nvSpPr>
        <p:spPr>
          <a:xfrm>
            <a:off x="905522" y="4254366"/>
            <a:ext cx="9643766" cy="1200329"/>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Manchmal gibt es mehr Nachteile als Vorteile, wie in Luigis Fall. Aber das Pro ist wirklich wichtig -auch wenn es mehr Unannehmlichkeiten und Probleme bringt, ist das Pro viel wichtiger.</a:t>
            </a:r>
          </a:p>
          <a:p>
            <a:pPr lvl="0"/>
            <a:endParaRPr lang="de-DE" sz="1800"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*Lasst das Pro/</a:t>
            </a:r>
            <a:r>
              <a:rPr lang="de-DE" sz="1800" dirty="0" err="1">
                <a:solidFill>
                  <a:schemeClr val="dk1"/>
                </a:solidFill>
                <a:latin typeface="Calibri"/>
                <a:ea typeface="Calibri"/>
                <a:cs typeface="Calibri"/>
                <a:sym typeface="Calibri"/>
              </a:rPr>
              <a:t>Con</a:t>
            </a:r>
            <a:r>
              <a:rPr lang="de-DE" sz="1800" dirty="0">
                <a:solidFill>
                  <a:schemeClr val="dk1"/>
                </a:solidFill>
                <a:latin typeface="Calibri"/>
                <a:ea typeface="Calibri"/>
                <a:cs typeface="Calibri"/>
                <a:sym typeface="Calibri"/>
              </a:rPr>
              <a:t> von Luigi auf der Tafel stehen*.</a:t>
            </a: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4" name="Picture 2">
            <a:extLst>
              <a:ext uri="{FF2B5EF4-FFF2-40B4-BE49-F238E27FC236}">
                <a16:creationId xmlns:a16="http://schemas.microsoft.com/office/drawing/2014/main" id="{C293ACCF-8B16-47E9-9E2A-67C6ABB7D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0" name="Google Shape;130;p6"/>
          <p:cNvSpPr txBox="1">
            <a:spLocks noGrp="1"/>
          </p:cNvSpPr>
          <p:nvPr>
            <p:ph type="title"/>
          </p:nvPr>
        </p:nvSpPr>
        <p:spPr>
          <a:xfrm>
            <a:off x="838200" y="124565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9600"/>
              <a:buFont typeface="Aparajita"/>
              <a:buNone/>
            </a:pPr>
            <a:r>
              <a:rPr lang="sv-SE" sz="9600" dirty="0">
                <a:latin typeface="Calibri" panose="020F0502020204030204" pitchFamily="34" charset="0"/>
                <a:ea typeface="Aparajita"/>
                <a:cs typeface="Calibri" panose="020F0502020204030204" pitchFamily="34" charset="0"/>
                <a:sym typeface="Aparajita"/>
              </a:rPr>
              <a:t>Was ist mit dir?</a:t>
            </a:r>
            <a:endParaRPr sz="9600" dirty="0">
              <a:latin typeface="Calibri" panose="020F0502020204030204" pitchFamily="34" charset="0"/>
              <a:ea typeface="Aparajita"/>
              <a:cs typeface="Calibri" panose="020F0502020204030204" pitchFamily="34" charset="0"/>
              <a:sym typeface="Aparajita"/>
            </a:endParaRPr>
          </a:p>
        </p:txBody>
      </p:sp>
      <p:sp>
        <p:nvSpPr>
          <p:cNvPr id="131" name="Google Shape;131;p6"/>
          <p:cNvSpPr txBox="1"/>
          <p:nvPr/>
        </p:nvSpPr>
        <p:spPr>
          <a:xfrm>
            <a:off x="1016000" y="2571221"/>
            <a:ext cx="10337800" cy="2246729"/>
          </a:xfrm>
          <a:prstGeom prst="rect">
            <a:avLst/>
          </a:prstGeom>
          <a:noFill/>
          <a:ln>
            <a:noFill/>
          </a:ln>
        </p:spPr>
        <p:txBody>
          <a:bodyPr spcFirstLastPara="1" wrap="square" lIns="91425" tIns="45700" rIns="91425" bIns="45700" anchor="t" anchorCtr="0">
            <a:spAutoFit/>
          </a:bodyPr>
          <a:lstStyle/>
          <a:p>
            <a:pPr lvl="0"/>
            <a:r>
              <a:rPr lang="de-DE" sz="2800" dirty="0">
                <a:solidFill>
                  <a:schemeClr val="dk1"/>
                </a:solidFill>
                <a:latin typeface="Calibri" panose="020F0502020204030204" pitchFamily="34" charset="0"/>
                <a:ea typeface="Aparajita"/>
                <a:cs typeface="Calibri" panose="020F0502020204030204" pitchFamily="34" charset="0"/>
                <a:sym typeface="Aparajita"/>
              </a:rPr>
              <a:t>A) Fällt Ihnen etwas Schwieriges ein, das Sie derzeit tun? Was ist daran negativ?</a:t>
            </a:r>
          </a:p>
          <a:p>
            <a:pPr lvl="0"/>
            <a:endParaRPr lang="de-DE" sz="2800" dirty="0">
              <a:solidFill>
                <a:schemeClr val="dk1"/>
              </a:solidFill>
              <a:latin typeface="Calibri" panose="020F0502020204030204" pitchFamily="34" charset="0"/>
              <a:ea typeface="Aparajita"/>
              <a:cs typeface="Calibri" panose="020F0502020204030204" pitchFamily="34" charset="0"/>
              <a:sym typeface="Aparajita"/>
            </a:endParaRPr>
          </a:p>
          <a:p>
            <a:pPr lvl="0"/>
            <a:r>
              <a:rPr lang="de-DE" sz="2800" dirty="0">
                <a:solidFill>
                  <a:schemeClr val="dk1"/>
                </a:solidFill>
                <a:latin typeface="Calibri" panose="020F0502020204030204" pitchFamily="34" charset="0"/>
                <a:ea typeface="Aparajita"/>
                <a:cs typeface="Calibri" panose="020F0502020204030204" pitchFamily="34" charset="0"/>
                <a:sym typeface="Aparajita"/>
              </a:rPr>
              <a:t>B) Wie kommt es, dass Sie es tun, auch wenn es viel Negatives hat?</a:t>
            </a:r>
            <a:endParaRPr sz="2800" dirty="0">
              <a:solidFill>
                <a:schemeClr val="dk1"/>
              </a:solidFill>
              <a:latin typeface="Aparajita"/>
              <a:ea typeface="Aparajita"/>
              <a:cs typeface="Aparajita"/>
              <a:sym typeface="Aparajita"/>
            </a:endParaRPr>
          </a:p>
          <a:p>
            <a:pPr marL="0" marR="0" lvl="0" indent="0" algn="l" rtl="0">
              <a:spcBef>
                <a:spcPts val="0"/>
              </a:spcBef>
              <a:spcAft>
                <a:spcPts val="0"/>
              </a:spcAft>
              <a:buNone/>
            </a:pPr>
            <a:endParaRPr sz="2800" dirty="0">
              <a:solidFill>
                <a:schemeClr val="dk1"/>
              </a:solidFill>
              <a:latin typeface="Aparajita"/>
              <a:ea typeface="Aparajita"/>
              <a:cs typeface="Aparajita"/>
              <a:sym typeface="Aparajit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Picture 2">
            <a:extLst>
              <a:ext uri="{FF2B5EF4-FFF2-40B4-BE49-F238E27FC236}">
                <a16:creationId xmlns:a16="http://schemas.microsoft.com/office/drawing/2014/main" id="{18BFBB93-EED1-4F22-A53E-DC86EBEEE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37" name="Google Shape;137;p7"/>
          <p:cNvSpPr txBox="1">
            <a:spLocks noGrp="1"/>
          </p:cNvSpPr>
          <p:nvPr>
            <p:ph type="title"/>
          </p:nvPr>
        </p:nvSpPr>
        <p:spPr>
          <a:xfrm>
            <a:off x="838200" y="1736724"/>
            <a:ext cx="10515600" cy="1325563"/>
          </a:xfrm>
          <a:prstGeom prst="rect">
            <a:avLst/>
          </a:prstGeom>
          <a:noFill/>
          <a:ln>
            <a:noFill/>
          </a:ln>
        </p:spPr>
        <p:txBody>
          <a:bodyPr spcFirstLastPara="1" wrap="square" lIns="91425" tIns="45700" rIns="91425" bIns="45700" anchor="ctr" anchorCtr="0">
            <a:noAutofit/>
          </a:bodyPr>
          <a:lstStyle/>
          <a:p>
            <a:pPr lvl="0" algn="ctr">
              <a:buSzPts val="7200"/>
            </a:pPr>
            <a:r>
              <a:rPr lang="de-DE" sz="7200" dirty="0">
                <a:latin typeface="Calibri" panose="020F0502020204030204" pitchFamily="34" charset="0"/>
                <a:ea typeface="Aparajita"/>
                <a:cs typeface="Calibri" panose="020F0502020204030204" pitchFamily="34" charset="0"/>
                <a:sym typeface="Aparajita"/>
              </a:rPr>
              <a:t>Derzeitige, aktuelle oder mögliche Hindernisse</a:t>
            </a:r>
            <a:endParaRPr sz="7200" dirty="0">
              <a:latin typeface="Calibri" panose="020F0502020204030204" pitchFamily="34" charset="0"/>
              <a:ea typeface="Aparajita"/>
              <a:cs typeface="Calibri" panose="020F0502020204030204" pitchFamily="34" charset="0"/>
              <a:sym typeface="Aparajita"/>
            </a:endParaRPr>
          </a:p>
        </p:txBody>
      </p:sp>
      <p:sp>
        <p:nvSpPr>
          <p:cNvPr id="138" name="Google Shape;138;p7"/>
          <p:cNvSpPr txBox="1"/>
          <p:nvPr/>
        </p:nvSpPr>
        <p:spPr>
          <a:xfrm>
            <a:off x="700237" y="3428999"/>
            <a:ext cx="11126700" cy="3693278"/>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Wir ertränken uns oft in den negativen Seiten der Dinge. WissenschaftlerInnen glauben, dass dies daran liegt, dass selbst kleine Fehler uns schon längst aus der Bahn werfen können. Heutzutage jedoch enden die alltäglichen Hindernisse, auf die wir stoßen, wie z. B. Anna, die versucht, in grammatikalisch korrektem Spanisch über ihren bevorstehenden Urlaub zu sprechen, normalerweise nicht damit, dass wir von Löwen gefressen werden. Oftmals vergessen wir, vor allem beim Lernen, die positiven Seiten, warum wir die Dinge tun, die wir tun, z. B. wer wir sein wollen, was wir wissen wollen, was wir können wollen usw. Die letzte und wichtigste Aufgabe dieser anfänglichen Übung besteht darin, über ein Problem oder ein Hindernis nachzudenken, mit dem Sie konfrontiert sind, vor kurzem konfrontiert waren oder in Zukunft konfrontiert sein werden, und sich Gründe, "Pros", auszudenken, warum Sie es tun sollten. Denkt an die Beispiele von Anna und Luigi, wenn ihr Inspiration braucht. </a:t>
            </a:r>
          </a:p>
          <a:p>
            <a:pPr lvl="0"/>
            <a:r>
              <a:rPr lang="de-DE" sz="1800" dirty="0">
                <a:solidFill>
                  <a:schemeClr val="dk1"/>
                </a:solidFill>
                <a:latin typeface="Calibri"/>
                <a:ea typeface="Calibri"/>
                <a:cs typeface="Calibri"/>
                <a:sym typeface="Calibri"/>
              </a:rPr>
              <a:t>*Machen Sie ein Brainstorming mit den SchülerInnen und nennen Sie gemeinsame Beispiele, wenn sie Probleme haben.</a:t>
            </a:r>
          </a:p>
          <a:p>
            <a:pPr lvl="0"/>
            <a:r>
              <a:rPr lang="de-DE" sz="1800" dirty="0">
                <a:solidFill>
                  <a:schemeClr val="dk1"/>
                </a:solidFill>
                <a:latin typeface="Calibri"/>
                <a:ea typeface="Calibri"/>
                <a:cs typeface="Calibri"/>
                <a:sym typeface="Calibri"/>
              </a:rPr>
              <a:t>*Förderung der Diskussion</a:t>
            </a:r>
          </a:p>
          <a:p>
            <a:pPr lvl="0"/>
            <a:endParaRPr lang="de-DE"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2">
            <a:extLst>
              <a:ext uri="{FF2B5EF4-FFF2-40B4-BE49-F238E27FC236}">
                <a16:creationId xmlns:a16="http://schemas.microsoft.com/office/drawing/2014/main" id="{32821498-5E45-4C7B-9840-DF4972071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44" name="Google Shape;144;p8"/>
          <p:cNvSpPr txBox="1">
            <a:spLocks noGrp="1"/>
          </p:cNvSpPr>
          <p:nvPr>
            <p:ph type="title"/>
          </p:nvPr>
        </p:nvSpPr>
        <p:spPr>
          <a:xfrm>
            <a:off x="838200" y="1347258"/>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t>Part 2: Fantasievoller Erfolg</a:t>
            </a:r>
            <a:endParaRPr dirty="0"/>
          </a:p>
        </p:txBody>
      </p:sp>
      <p:sp>
        <p:nvSpPr>
          <p:cNvPr id="145" name="Google Shape;145;p8"/>
          <p:cNvSpPr txBox="1"/>
          <p:nvPr/>
        </p:nvSpPr>
        <p:spPr>
          <a:xfrm>
            <a:off x="838200" y="3052278"/>
            <a:ext cx="10751419" cy="2031285"/>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Die Motivation, schwierige oder beängstigende Lernaufgaben in Angriff zu nehmen, ist nicht leicht zu meistern, da wir oft an die Möglichkeit des Scheiterns denken. Wenn wir uns auf die schlimmsten Fälle, Probleme oder negativen Folgen konzentrieren, vergessen wir oft die Möglichkeit von Erfolgen, Gewinnen und positiven Auswirkungen. In dieser Aufgabe werden wir versuchen, uns positive langfristige Folgen vorzustellen. Wir wollen damit nicht sagen, dass Sie die negativen Aspekte oder Sorgen vergessen sollen, sondern vielmehr, dass Sie die möglichen positiven Ergebnisse nicht vergessen sollten, während Sie sich mit den Sorgen beschäftigen.</a:t>
            </a:r>
          </a:p>
          <a:p>
            <a:pPr lvl="0"/>
            <a:endParaRPr lang="de-DE"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961F7352339F7438C2AE908E3E42187" ma:contentTypeVersion="14" ma:contentTypeDescription="Ein neues Dokument erstellen." ma:contentTypeScope="" ma:versionID="cd77af5c31901f1a9530c445f3c04c59">
  <xsd:schema xmlns:xsd="http://www.w3.org/2001/XMLSchema" xmlns:xs="http://www.w3.org/2001/XMLSchema" xmlns:p="http://schemas.microsoft.com/office/2006/metadata/properties" xmlns:ns3="fbc298ec-56d9-4233-bbc0-8f0f500c1292" xmlns:ns4="fa3b51b6-f95c-4356-a51c-726001fc9414" targetNamespace="http://schemas.microsoft.com/office/2006/metadata/properties" ma:root="true" ma:fieldsID="6fbafc1100fe3283a6340375ade936ce" ns3:_="" ns4:_="">
    <xsd:import namespace="fbc298ec-56d9-4233-bbc0-8f0f500c1292"/>
    <xsd:import namespace="fa3b51b6-f95c-4356-a51c-726001fc94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98ec-56d9-4233-bbc0-8f0f500c1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3b51b6-f95c-4356-a51c-726001fc9414"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SharingHintHash" ma:index="15"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BC8204-3F33-4F8B-B716-0CB34677C67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3FFAF5-4966-441E-ACA6-E868499CE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c298ec-56d9-4233-bbc0-8f0f500c1292"/>
    <ds:schemaRef ds:uri="fa3b51b6-f95c-4356-a51c-726001fc94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C209B-3BAC-47C5-88C1-3FF826119F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4131</Words>
  <Application>Microsoft Office PowerPoint</Application>
  <PresentationFormat>Widescreen</PresentationFormat>
  <Paragraphs>184</Paragraphs>
  <Slides>25</Slides>
  <Notes>25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Aparajita</vt:lpstr>
      <vt:lpstr>Arial</vt:lpstr>
      <vt:lpstr>Calibri</vt:lpstr>
      <vt:lpstr>Office-tema</vt:lpstr>
      <vt:lpstr>Presentazione standard di PowerPoint</vt:lpstr>
      <vt:lpstr>Warum?</vt:lpstr>
      <vt:lpstr>Warum lernt Anna Spanisch?</vt:lpstr>
      <vt:lpstr>Presentazione standard di PowerPoint</vt:lpstr>
      <vt:lpstr>Presentazione standard di PowerPoint</vt:lpstr>
      <vt:lpstr>Warum versucht Luigi, Geometrie zu lernen?</vt:lpstr>
      <vt:lpstr>Was ist mit dir?</vt:lpstr>
      <vt:lpstr>Derzeitige, aktuelle oder mögliche Hindernisse</vt:lpstr>
      <vt:lpstr>Part 2: Fantasievoller Erfolg</vt:lpstr>
      <vt:lpstr>Anna und ihr Spanisch</vt:lpstr>
      <vt:lpstr>Jetzt für Sie zum Ausprobieren</vt:lpstr>
      <vt:lpstr>Part 3: Ängste überwinden</vt:lpstr>
      <vt:lpstr>Anna</vt:lpstr>
      <vt:lpstr>Luigi</vt:lpstr>
      <vt:lpstr>Jetzt für Sie zum Ausprobieren</vt:lpstr>
      <vt:lpstr>Alles zusammenfügen</vt:lpstr>
      <vt:lpstr>Part 2 – Nicht überwältigt werden &amp; Probleme lösen</vt:lpstr>
      <vt:lpstr>Vier Schritte zur Problemlösung</vt:lpstr>
      <vt:lpstr>A) Identifizieren Sie das Problem</vt:lpstr>
      <vt:lpstr>B) Machen Sie ein Brainstorming zu möglichen Lösungen!</vt:lpstr>
      <vt:lpstr>C) Bewerten Sie die Vor- und Nachteile</vt:lpstr>
      <vt:lpstr>D) Tun Sie es! + bewerten</vt:lpstr>
      <vt:lpstr>Sie sind dran!</vt:lpstr>
      <vt:lpstr>15-Minuten-Regel, das Ende aller Prokrastination</vt:lpstr>
      <vt:lpstr>Zusammenfassung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dc:creator>Matthis Andreasson</dc:creator>
  <cp:lastModifiedBy>Vanessa Cascio</cp:lastModifiedBy>
  <cp:revision>17</cp:revision>
  <dcterms:created xsi:type="dcterms:W3CDTF">2021-03-20T10:29:34Z</dcterms:created>
  <dcterms:modified xsi:type="dcterms:W3CDTF">2022-08-05T11:24:02Z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0x010100A961F7352339F7438C2AE908E3E42187</vt:lpwstr>
  </property>
</Properties>
</file>